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80" r:id="rId2"/>
  </p:sldMasterIdLst>
  <p:notesMasterIdLst>
    <p:notesMasterId r:id="rId18"/>
  </p:notesMasterIdLst>
  <p:handoutMasterIdLst>
    <p:handoutMasterId r:id="rId19"/>
  </p:handoutMasterIdLst>
  <p:sldIdLst>
    <p:sldId id="268" r:id="rId3"/>
    <p:sldId id="278" r:id="rId4"/>
    <p:sldId id="275" r:id="rId5"/>
    <p:sldId id="293" r:id="rId6"/>
    <p:sldId id="292" r:id="rId7"/>
    <p:sldId id="288" r:id="rId8"/>
    <p:sldId id="290" r:id="rId9"/>
    <p:sldId id="294" r:id="rId10"/>
    <p:sldId id="295" r:id="rId11"/>
    <p:sldId id="296" r:id="rId12"/>
    <p:sldId id="297" r:id="rId13"/>
    <p:sldId id="322" r:id="rId14"/>
    <p:sldId id="280" r:id="rId15"/>
    <p:sldId id="318" r:id="rId16"/>
    <p:sldId id="310" r:id="rId17"/>
  </p:sldIdLst>
  <p:sldSz cx="9144000" cy="6858000" type="screen4x3"/>
  <p:notesSz cx="9928225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E28304"/>
    <a:srgbClr val="DA7E04"/>
    <a:srgbClr val="EA870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46" autoAdjust="0"/>
    <p:restoredTop sz="88847" autoAdjust="0"/>
  </p:normalViewPr>
  <p:slideViewPr>
    <p:cSldViewPr snapToGrid="0">
      <p:cViewPr>
        <p:scale>
          <a:sx n="50" d="100"/>
          <a:sy n="50" d="100"/>
        </p:scale>
        <p:origin x="-206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-2928" y="-90"/>
      </p:cViewPr>
      <p:guideLst>
        <p:guide orient="horz" pos="2141"/>
        <p:guide pos="3127"/>
      </p:guideLst>
    </p:cSldViewPr>
  </p:notes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231" cy="339884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74432B3-C7A9-449D-9921-647754590F5A}" type="datetimeFigureOut">
              <a:rPr lang="en-GB"/>
              <a:pPr>
                <a:defRPr/>
              </a:pPr>
              <a:t>21/04/2015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456612"/>
            <a:ext cx="4302231" cy="339884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3AF65A0-3EE3-4DCC-B4E1-1B46CE1AD07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698" y="0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698" y="6456612"/>
            <a:ext cx="4302231" cy="33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A156121-273C-4C29-BBA4-2FF305BBF0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56121-273C-4C29-BBA4-2FF305BBF0AC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56121-273C-4C29-BBA4-2FF305BBF0AC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56121-273C-4C29-BBA4-2FF305BBF0AC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56121-273C-4C29-BBA4-2FF305BBF0AC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56121-273C-4C29-BBA4-2FF305BBF0AC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4CB4C-4135-482F-B881-37C4EE23FDA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Notes Placeholder 2"/>
          <p:cNvSpPr>
            <a:spLocks noGrp="1"/>
          </p:cNvSpPr>
          <p:nvPr>
            <p:ph type="body" idx="3"/>
          </p:nvPr>
        </p:nvSpPr>
        <p:spPr>
          <a:xfrm>
            <a:off x="992823" y="3228896"/>
            <a:ext cx="7942580" cy="3058954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3439379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4CB4C-4135-482F-B881-37C4EE23FDA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Notes Placeholder 2"/>
          <p:cNvSpPr>
            <a:spLocks noGrp="1"/>
          </p:cNvSpPr>
          <p:nvPr>
            <p:ph type="body" idx="3"/>
          </p:nvPr>
        </p:nvSpPr>
        <p:spPr>
          <a:xfrm>
            <a:off x="992823" y="3228896"/>
            <a:ext cx="7942580" cy="3058954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3439379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4CB4C-4135-482F-B881-37C4EE23FDA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Notes Placeholder 2"/>
          <p:cNvSpPr>
            <a:spLocks noGrp="1"/>
          </p:cNvSpPr>
          <p:nvPr>
            <p:ph type="body" idx="3"/>
          </p:nvPr>
        </p:nvSpPr>
        <p:spPr>
          <a:xfrm>
            <a:off x="992823" y="3228896"/>
            <a:ext cx="7942580" cy="3058954"/>
          </a:xfrm>
        </p:spPr>
        <p:txBody>
          <a:bodyPr>
            <a:normAutofit/>
          </a:bodyPr>
          <a:lstStyle/>
          <a:p>
            <a:r>
              <a:rPr lang="th-TH" sz="1400" b="1" dirty="0" smtClean="0">
                <a:solidFill>
                  <a:srgbClr val="FF0000"/>
                </a:solidFill>
              </a:rPr>
              <a:t>เงินหายไป 10 บาท</a:t>
            </a:r>
          </a:p>
          <a:p>
            <a:r>
              <a:rPr lang="th-TH" dirty="0" smtClean="0"/>
              <a:t>พ่อให้เงินมา 500 บาท  แม่ให้เงินมาอีก 500 บาท รวมเป็น 1,000 บาท</a:t>
            </a:r>
            <a:br>
              <a:rPr lang="th-TH" dirty="0" smtClean="0"/>
            </a:br>
            <a:r>
              <a:rPr lang="th-TH" dirty="0" smtClean="0"/>
              <a:t>เอาไปซื้อรองเท้า 970 บาท  เงินทอน 10 บาทคืนพ่อ อีก 10 บาทคืนแม่ เก็บไว้ที่ตัวอีก 10 บาท</a:t>
            </a:r>
            <a:br>
              <a:rPr lang="th-TH" dirty="0" smtClean="0"/>
            </a:br>
            <a:r>
              <a:rPr lang="th-TH" dirty="0" smtClean="0"/>
              <a:t>เท่ากับหนี้พ่อเหลืออีก 490 บาท หนี้แม่เหลือ 490 บาท (490 + 490 + 10 รวม= 990)</a:t>
            </a:r>
            <a:br>
              <a:rPr lang="th-TH" dirty="0" smtClean="0"/>
            </a:br>
            <a:r>
              <a:rPr lang="th-TH" dirty="0" smtClean="0"/>
              <a:t>แล้วเงินอีก 10 บาทหายไปไหน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3439379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4CB4C-4135-482F-B881-37C4EE23FDA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Notes Placeholder 2"/>
          <p:cNvSpPr>
            <a:spLocks noGrp="1"/>
          </p:cNvSpPr>
          <p:nvPr>
            <p:ph type="body" idx="3"/>
          </p:nvPr>
        </p:nvSpPr>
        <p:spPr>
          <a:xfrm>
            <a:off x="992823" y="3228896"/>
            <a:ext cx="7942580" cy="3058954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34393790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4CB4C-4135-482F-B881-37C4EE23FDA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Notes Placeholder 2"/>
          <p:cNvSpPr>
            <a:spLocks noGrp="1"/>
          </p:cNvSpPr>
          <p:nvPr>
            <p:ph type="body" idx="3"/>
          </p:nvPr>
        </p:nvSpPr>
        <p:spPr>
          <a:xfrm>
            <a:off x="992823" y="3228896"/>
            <a:ext cx="7942580" cy="3058954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3439379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4CB4C-4135-482F-B881-37C4EE23FDA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Notes Placeholder 2"/>
          <p:cNvSpPr>
            <a:spLocks noGrp="1"/>
          </p:cNvSpPr>
          <p:nvPr>
            <p:ph type="body" idx="3"/>
          </p:nvPr>
        </p:nvSpPr>
        <p:spPr>
          <a:xfrm>
            <a:off x="992823" y="3228896"/>
            <a:ext cx="7942580" cy="3058954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3439379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4CB4C-4135-482F-B881-37C4EE23FDA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Notes Placeholder 2"/>
          <p:cNvSpPr>
            <a:spLocks noGrp="1"/>
          </p:cNvSpPr>
          <p:nvPr>
            <p:ph type="body" idx="3"/>
          </p:nvPr>
        </p:nvSpPr>
        <p:spPr>
          <a:xfrm>
            <a:off x="992823" y="3228896"/>
            <a:ext cx="7942580" cy="3058954"/>
          </a:xfrm>
        </p:spPr>
        <p:txBody>
          <a:bodyPr>
            <a:norm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="" xmlns:p14="http://schemas.microsoft.com/office/powerpoint/2010/main" val="3439379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56121-273C-4C29-BBA4-2FF305BBF0AC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56121-273C-4C29-BBA4-2FF305BBF0AC}" type="slidenum">
              <a:rPr lang="en-GB" smtClean="0"/>
              <a:pPr>
                <a:defRPr/>
              </a:pPr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156121-273C-4C29-BBA4-2FF305BBF0AC}" type="slidenum">
              <a:rPr lang="en-GB" smtClean="0"/>
              <a:pPr>
                <a:defRPr/>
              </a:pPr>
              <a:t>15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3" name="Picture 7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b="39510"/>
          <a:stretch>
            <a:fillRect/>
          </a:stretch>
        </p:blipFill>
        <p:spPr bwMode="auto">
          <a:xfrm>
            <a:off x="0" y="4914900"/>
            <a:ext cx="91440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9A716-C9B6-4E38-95E3-12617D10CB2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35463"/>
            <a:ext cx="6400800" cy="1752600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608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/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920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7A48B-8D2D-42B1-8430-330C969D4E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03993"/>
            <a:ext cx="7772400" cy="1470025"/>
          </a:xfrm>
        </p:spPr>
        <p:txBody>
          <a:bodyPr/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47313"/>
            <a:ext cx="6400800" cy="563189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920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75348-FF15-447B-A284-36288B3CA9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defRPr sz="2800">
                <a:solidFill>
                  <a:schemeClr val="accent3"/>
                </a:solidFill>
              </a:defRPr>
            </a:lvl1pPr>
            <a:lvl2pPr algn="r">
              <a:defRPr sz="2400">
                <a:solidFill>
                  <a:schemeClr val="accent3"/>
                </a:solidFill>
              </a:defRPr>
            </a:lvl2pPr>
            <a:lvl3pPr algn="r">
              <a:defRPr sz="2000">
                <a:solidFill>
                  <a:schemeClr val="accent3"/>
                </a:solidFill>
              </a:defRPr>
            </a:lvl3pPr>
            <a:lvl4pPr algn="r">
              <a:defRPr sz="1800">
                <a:solidFill>
                  <a:schemeClr val="accent3"/>
                </a:solidFill>
              </a:defRPr>
            </a:lvl4pPr>
            <a:lvl5pPr algn="r">
              <a:defRPr sz="18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6F844-AB94-477B-9FAE-38A7FF5A0B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defRPr sz="2800">
                <a:solidFill>
                  <a:schemeClr val="accent3"/>
                </a:solidFill>
              </a:defRPr>
            </a:lvl1pPr>
            <a:lvl2pPr algn="r">
              <a:defRPr sz="2400">
                <a:solidFill>
                  <a:schemeClr val="accent3"/>
                </a:solidFill>
              </a:defRPr>
            </a:lvl2pPr>
            <a:lvl3pPr algn="r">
              <a:defRPr sz="2000">
                <a:solidFill>
                  <a:schemeClr val="accent3"/>
                </a:solidFill>
              </a:defRPr>
            </a:lvl3pPr>
            <a:lvl4pPr algn="r">
              <a:defRPr sz="1800">
                <a:solidFill>
                  <a:schemeClr val="accent3"/>
                </a:solidFill>
              </a:defRPr>
            </a:lvl4pPr>
            <a:lvl5pPr algn="r">
              <a:defRPr sz="18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C550B-9C9A-4DB7-87FC-3EE593A781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defRPr sz="2800">
                <a:solidFill>
                  <a:schemeClr val="accent3"/>
                </a:solidFill>
              </a:defRPr>
            </a:lvl1pPr>
            <a:lvl2pPr algn="r">
              <a:defRPr sz="2400">
                <a:solidFill>
                  <a:schemeClr val="accent3"/>
                </a:solidFill>
              </a:defRPr>
            </a:lvl2pPr>
            <a:lvl3pPr algn="r">
              <a:defRPr sz="2000">
                <a:solidFill>
                  <a:schemeClr val="accent3"/>
                </a:solidFill>
              </a:defRPr>
            </a:lvl3pPr>
            <a:lvl4pPr algn="r">
              <a:defRPr sz="1800">
                <a:solidFill>
                  <a:schemeClr val="accent3"/>
                </a:solidFill>
              </a:defRPr>
            </a:lvl4pPr>
            <a:lvl5pPr algn="r">
              <a:defRPr sz="18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DB34A-7F58-43A0-A0AD-12633079E4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7200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h-TH"/>
          </a:p>
        </p:txBody>
      </p:sp>
      <p:pic>
        <p:nvPicPr>
          <p:cNvPr id="4" name="Picture 9" descr="pencil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95850" y="0"/>
            <a:ext cx="42481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6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2AD0D-0E64-4D9C-8B71-D39F7668179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defRPr sz="2800">
                <a:solidFill>
                  <a:schemeClr val="accent4"/>
                </a:solidFill>
              </a:defRPr>
            </a:lvl1pPr>
            <a:lvl2pPr algn="r">
              <a:defRPr sz="2400">
                <a:solidFill>
                  <a:schemeClr val="accent4"/>
                </a:solidFill>
              </a:defRPr>
            </a:lvl2pPr>
            <a:lvl3pPr algn="r">
              <a:defRPr sz="2000">
                <a:solidFill>
                  <a:schemeClr val="accent4"/>
                </a:solidFill>
              </a:defRPr>
            </a:lvl3pPr>
            <a:lvl4pPr algn="r">
              <a:defRPr sz="1800">
                <a:solidFill>
                  <a:schemeClr val="accent4"/>
                </a:solidFill>
              </a:defRPr>
            </a:lvl4pPr>
            <a:lvl5pPr algn="r">
              <a:defRPr sz="18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292C7-8F58-4B23-91E6-D801CF39BAC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  <a:lvl2pPr algn="l">
              <a:defRPr sz="2400">
                <a:solidFill>
                  <a:schemeClr val="bg1"/>
                </a:solidFill>
              </a:defRPr>
            </a:lvl2pPr>
            <a:lvl3pPr algn="l">
              <a:defRPr sz="2000">
                <a:solidFill>
                  <a:schemeClr val="bg1"/>
                </a:solidFill>
              </a:defRPr>
            </a:lvl3pPr>
            <a:lvl4pPr algn="l">
              <a:defRPr sz="1800">
                <a:solidFill>
                  <a:schemeClr val="bg1"/>
                </a:solidFill>
              </a:defRPr>
            </a:lvl4pPr>
            <a:lvl5pPr algn="l"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A98A9-7B77-4E74-A3B4-C54A453E6A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CE5F4E-FFBF-454F-ACAF-BFEC675B089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1B7F9-9718-4963-87B0-4C1E4040D8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51A84-29DE-4F92-BC6F-4BEDAABA20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 cstate="print"/>
          <a:srcRect b="24577"/>
          <a:stretch>
            <a:fillRect/>
          </a:stretch>
        </p:blipFill>
        <p:spPr bwMode="auto">
          <a:xfrm>
            <a:off x="0" y="0"/>
            <a:ext cx="88129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3153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7"/>
          <p:cNvSpPr>
            <a:spLocks noChangeArrowheads="1"/>
          </p:cNvSpPr>
          <p:nvPr userDrawn="1"/>
        </p:nvSpPr>
        <p:spPr bwMode="auto">
          <a:xfrm>
            <a:off x="-36513" y="0"/>
            <a:ext cx="9180513" cy="6858000"/>
          </a:xfrm>
          <a:prstGeom prst="rect">
            <a:avLst/>
          </a:prstGeom>
          <a:solidFill>
            <a:schemeClr val="bg1">
              <a:alpha val="3411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" name="Rectangle 27"/>
          <p:cNvSpPr>
            <a:spLocks noChangeArrowheads="1"/>
          </p:cNvSpPr>
          <p:nvPr userDrawn="1"/>
        </p:nvSpPr>
        <p:spPr bwMode="auto">
          <a:xfrm>
            <a:off x="-36513" y="0"/>
            <a:ext cx="9180513" cy="6858000"/>
          </a:xfrm>
          <a:prstGeom prst="rect">
            <a:avLst/>
          </a:prstGeom>
          <a:solidFill>
            <a:schemeClr val="bg1">
              <a:alpha val="3411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" name="Rectangle 27"/>
          <p:cNvSpPr>
            <a:spLocks noChangeArrowheads="1"/>
          </p:cNvSpPr>
          <p:nvPr userDrawn="1"/>
        </p:nvSpPr>
        <p:spPr bwMode="auto">
          <a:xfrm>
            <a:off x="-36513" y="0"/>
            <a:ext cx="9180513" cy="68580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579808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16103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2"/>
          </a:xfrm>
          <a:prstGeom prst="rect">
            <a:avLst/>
          </a:prstGeom>
        </p:spPr>
      </p:pic>
      <p:sp>
        <p:nvSpPr>
          <p:cNvPr id="4" name="Rectangle 27"/>
          <p:cNvSpPr>
            <a:spLocks noChangeArrowheads="1"/>
          </p:cNvSpPr>
          <p:nvPr userDrawn="1"/>
        </p:nvSpPr>
        <p:spPr bwMode="auto">
          <a:xfrm>
            <a:off x="-36513" y="0"/>
            <a:ext cx="9180513" cy="6858000"/>
          </a:xfrm>
          <a:prstGeom prst="rect">
            <a:avLst/>
          </a:prstGeom>
          <a:solidFill>
            <a:schemeClr val="bg1">
              <a:alpha val="3411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579808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3725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7"/>
          <p:cNvSpPr>
            <a:spLocks noChangeArrowheads="1"/>
          </p:cNvSpPr>
          <p:nvPr userDrawn="1"/>
        </p:nvSpPr>
        <p:spPr bwMode="auto">
          <a:xfrm>
            <a:off x="-36513" y="0"/>
            <a:ext cx="9180513" cy="6858000"/>
          </a:xfrm>
          <a:prstGeom prst="rect">
            <a:avLst/>
          </a:prstGeom>
          <a:solidFill>
            <a:schemeClr val="bg1">
              <a:alpha val="3411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" name="Rectangle 27"/>
          <p:cNvSpPr>
            <a:spLocks noChangeArrowheads="1"/>
          </p:cNvSpPr>
          <p:nvPr userDrawn="1"/>
        </p:nvSpPr>
        <p:spPr bwMode="auto">
          <a:xfrm>
            <a:off x="-32" y="-24"/>
            <a:ext cx="9180513" cy="6858000"/>
          </a:xfrm>
          <a:prstGeom prst="rect">
            <a:avLst/>
          </a:prstGeom>
          <a:solidFill>
            <a:schemeClr val="bg1">
              <a:alpha val="3411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3232167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6" descr="04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6" descr="01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665618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2347" y="4003793"/>
            <a:ext cx="7772400" cy="1470025"/>
          </a:xfrm>
        </p:spPr>
        <p:txBody>
          <a:bodyPr/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35463"/>
            <a:ext cx="6400800" cy="1752600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920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7891A-ECB4-4D7D-98CB-A540A845410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5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03993"/>
            <a:ext cx="7772400" cy="1470025"/>
          </a:xfrm>
        </p:spPr>
        <p:txBody>
          <a:bodyPr/>
          <a:lstStyle>
            <a:lvl1pPr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447313"/>
            <a:ext cx="6400800" cy="563189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2">
                    <a:lumMod val="10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920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64593-E518-4CF8-BD79-6D666991B5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3516"/>
            <a:ext cx="6432645" cy="482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defRPr sz="2800">
                <a:solidFill>
                  <a:schemeClr val="accent4"/>
                </a:solidFill>
              </a:defRPr>
            </a:lvl1pPr>
            <a:lvl2pPr algn="r">
              <a:defRPr sz="2400">
                <a:solidFill>
                  <a:schemeClr val="accent4"/>
                </a:solidFill>
              </a:defRPr>
            </a:lvl2pPr>
            <a:lvl3pPr algn="r">
              <a:defRPr sz="2000">
                <a:solidFill>
                  <a:schemeClr val="accent4"/>
                </a:solidFill>
              </a:defRPr>
            </a:lvl3pPr>
            <a:lvl4pPr algn="r">
              <a:defRPr sz="1800">
                <a:solidFill>
                  <a:schemeClr val="accent4"/>
                </a:solidFill>
              </a:defRPr>
            </a:lvl4pPr>
            <a:lvl5pPr algn="r">
              <a:defRPr sz="18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F921D-C462-4E45-A25C-FB18AC3C75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defRPr sz="2800">
                <a:solidFill>
                  <a:schemeClr val="accent4"/>
                </a:solidFill>
              </a:defRPr>
            </a:lvl1pPr>
            <a:lvl2pPr algn="r">
              <a:defRPr sz="2400">
                <a:solidFill>
                  <a:schemeClr val="accent4"/>
                </a:solidFill>
              </a:defRPr>
            </a:lvl2pPr>
            <a:lvl3pPr algn="r">
              <a:defRPr sz="2000">
                <a:solidFill>
                  <a:schemeClr val="accent4"/>
                </a:solidFill>
              </a:defRPr>
            </a:lvl3pPr>
            <a:lvl4pPr algn="r">
              <a:defRPr sz="1800">
                <a:solidFill>
                  <a:schemeClr val="accent4"/>
                </a:solidFill>
              </a:defRPr>
            </a:lvl4pPr>
            <a:lvl5pPr algn="r">
              <a:defRPr sz="18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6882D-8E0C-4435-9787-9E78ECE563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>
              <a:defRPr sz="2800">
                <a:solidFill>
                  <a:schemeClr val="accent4"/>
                </a:solidFill>
              </a:defRPr>
            </a:lvl1pPr>
            <a:lvl2pPr algn="r">
              <a:defRPr sz="2400">
                <a:solidFill>
                  <a:schemeClr val="accent4"/>
                </a:solidFill>
              </a:defRPr>
            </a:lvl2pPr>
            <a:lvl3pPr algn="r">
              <a:defRPr sz="2000">
                <a:solidFill>
                  <a:schemeClr val="accent4"/>
                </a:solidFill>
              </a:defRPr>
            </a:lvl3pPr>
            <a:lvl4pPr algn="r">
              <a:defRPr sz="1800">
                <a:solidFill>
                  <a:schemeClr val="accent4"/>
                </a:solidFill>
              </a:defRPr>
            </a:lvl4pPr>
            <a:lvl5pPr algn="r">
              <a:defRPr sz="18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AEA83-5140-4881-BFD2-A6AEB9A1DD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BD3F89-18FE-4DFA-85D7-97AE33A3F68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8A89D-47F0-43A6-8618-0F5B82881B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25CE2-1F7B-4224-BBF7-09180ECEF0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2" descr="16103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2"/>
          </a:xfrm>
          <a:prstGeom prst="rect">
            <a:avLst/>
          </a:prstGeom>
        </p:spPr>
      </p:pic>
      <p:sp>
        <p:nvSpPr>
          <p:cNvPr id="4" name="Rectangle 27"/>
          <p:cNvSpPr>
            <a:spLocks noChangeArrowheads="1"/>
          </p:cNvSpPr>
          <p:nvPr userDrawn="1"/>
        </p:nvSpPr>
        <p:spPr bwMode="auto">
          <a:xfrm>
            <a:off x="-36513" y="0"/>
            <a:ext cx="9180513" cy="6858000"/>
          </a:xfrm>
          <a:prstGeom prst="rect">
            <a:avLst/>
          </a:prstGeom>
          <a:solidFill>
            <a:schemeClr val="bg1">
              <a:alpha val="3411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alpha val="5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579808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 descr="31530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7"/>
          <p:cNvSpPr>
            <a:spLocks noChangeArrowheads="1"/>
          </p:cNvSpPr>
          <p:nvPr userDrawn="1"/>
        </p:nvSpPr>
        <p:spPr bwMode="auto">
          <a:xfrm>
            <a:off x="-36513" y="0"/>
            <a:ext cx="9180513" cy="6858000"/>
          </a:xfrm>
          <a:prstGeom prst="rect">
            <a:avLst/>
          </a:prstGeom>
          <a:solidFill>
            <a:schemeClr val="bg1">
              <a:alpha val="3411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4" name="Rectangle 27"/>
          <p:cNvSpPr>
            <a:spLocks noChangeArrowheads="1"/>
          </p:cNvSpPr>
          <p:nvPr userDrawn="1"/>
        </p:nvSpPr>
        <p:spPr bwMode="auto">
          <a:xfrm>
            <a:off x="-36513" y="0"/>
            <a:ext cx="9180513" cy="6858000"/>
          </a:xfrm>
          <a:prstGeom prst="rect">
            <a:avLst/>
          </a:prstGeom>
          <a:solidFill>
            <a:schemeClr val="bg1">
              <a:alpha val="3411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  <p:sp>
        <p:nvSpPr>
          <p:cNvPr id="5" name="Rectangle 27"/>
          <p:cNvSpPr>
            <a:spLocks noChangeArrowheads="1"/>
          </p:cNvSpPr>
          <p:nvPr userDrawn="1"/>
        </p:nvSpPr>
        <p:spPr bwMode="auto">
          <a:xfrm>
            <a:off x="-36513" y="0"/>
            <a:ext cx="9180513" cy="6858000"/>
          </a:xfrm>
          <a:prstGeom prst="rect">
            <a:avLst/>
          </a:prstGeom>
          <a:solidFill>
            <a:schemeClr val="bg1">
              <a:alpha val="34117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h-TH"/>
          </a:p>
        </p:txBody>
      </p:sp>
    </p:spTree>
    <p:extLst>
      <p:ext uri="{BB962C8B-B14F-4D97-AF65-F5344CB8AC3E}">
        <p14:creationId xmlns="" xmlns:p14="http://schemas.microsoft.com/office/powerpoint/2010/main" val="2579808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/>
          <p:cNvPicPr>
            <a:picLocks noChangeAspect="1"/>
          </p:cNvPicPr>
          <p:nvPr/>
        </p:nvPicPr>
        <p:blipFill>
          <a:blip r:embed="rId22" cstate="print"/>
          <a:srcRect t="74826"/>
          <a:stretch>
            <a:fillRect/>
          </a:stretch>
        </p:blipFill>
        <p:spPr bwMode="auto">
          <a:xfrm>
            <a:off x="0" y="5854700"/>
            <a:ext cx="91440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CC8B6337-8E5D-4A9F-86FC-BB3B380797B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1032" name="Picture 3"/>
          <p:cNvPicPr>
            <a:picLocks noChangeAspect="1"/>
          </p:cNvPicPr>
          <p:nvPr/>
        </p:nvPicPr>
        <p:blipFill>
          <a:blip r:embed="rId22" cstate="print"/>
          <a:srcRect b="24577"/>
          <a:stretch>
            <a:fillRect/>
          </a:stretch>
        </p:blipFill>
        <p:spPr bwMode="auto">
          <a:xfrm>
            <a:off x="0" y="0"/>
            <a:ext cx="9144000" cy="589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08" r:id="rId8"/>
    <p:sldLayoutId id="2147484109" r:id="rId9"/>
    <p:sldLayoutId id="2147484110" r:id="rId10"/>
    <p:sldLayoutId id="2147484113" r:id="rId11"/>
    <p:sldLayoutId id="2147484114" r:id="rId12"/>
    <p:sldLayoutId id="2147484141" r:id="rId13"/>
    <p:sldLayoutId id="2147484155" r:id="rId14"/>
    <p:sldLayoutId id="2147484149" r:id="rId15"/>
    <p:sldLayoutId id="2147484151" r:id="rId16"/>
    <p:sldLayoutId id="2147484152" r:id="rId17"/>
    <p:sldLayoutId id="2147484153" r:id="rId18"/>
    <p:sldLayoutId id="2147484154" r:id="rId19"/>
    <p:sldLayoutId id="2147484156" r:id="rId2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2344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2344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2344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344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2344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C4F991CC-75DF-48C7-B4E9-77FB534CD2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8" name="Picture 3"/>
          <p:cNvPicPr>
            <a:picLocks noChangeAspect="1"/>
          </p:cNvPicPr>
          <p:nvPr/>
        </p:nvPicPr>
        <p:blipFill>
          <a:blip r:embed="rId12" cstate="print"/>
          <a:srcRect b="24577"/>
          <a:stretch>
            <a:fillRect/>
          </a:stretch>
        </p:blipFill>
        <p:spPr bwMode="auto">
          <a:xfrm>
            <a:off x="0" y="641444"/>
            <a:ext cx="9144000" cy="6216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 cstate="print"/>
          <a:srcRect l="39215" t="26136"/>
          <a:stretch>
            <a:fillRect/>
          </a:stretch>
        </p:blipFill>
        <p:spPr bwMode="auto">
          <a:xfrm flipH="1" flipV="1">
            <a:off x="0" y="-1"/>
            <a:ext cx="9144000" cy="3002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2" r:id="rId1"/>
    <p:sldLayoutId id="2147484143" r:id="rId2"/>
    <p:sldLayoutId id="2147484144" r:id="rId3"/>
    <p:sldLayoutId id="2147484145" r:id="rId4"/>
    <p:sldLayoutId id="2147484146" r:id="rId5"/>
    <p:sldLayoutId id="2147484123" r:id="rId6"/>
    <p:sldLayoutId id="2147484126" r:id="rId7"/>
    <p:sldLayoutId id="2147484127" r:id="rId8"/>
    <p:sldLayoutId id="2147484147" r:id="rId9"/>
    <p:sldLayoutId id="2147484150" r:id="rId10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9314A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2344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2344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2344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344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2344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566" y="3767959"/>
            <a:ext cx="7772400" cy="1314724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th-TH" sz="4400" noProof="1" smtClean="0">
                <a:solidFill>
                  <a:schemeClr val="accent5">
                    <a:lumMod val="25000"/>
                  </a:schemeClr>
                </a:solidFill>
                <a:latin typeface="Angsana New" pitchFamily="18" charset="-34"/>
                <a:cs typeface="Angsana New" pitchFamily="18" charset="-34"/>
              </a:rPr>
              <a:t>ทักษะการแก้ปัญหา </a:t>
            </a:r>
            <a:r>
              <a:rPr lang="th-TH" sz="4400" noProof="1" smtClean="0">
                <a:solidFill>
                  <a:schemeClr val="accent5">
                    <a:lumMod val="25000"/>
                  </a:schemeClr>
                </a:solidFill>
                <a:latin typeface="Angsana New" pitchFamily="18" charset="-34"/>
                <a:cs typeface="Angsana New" pitchFamily="18" charset="-34"/>
              </a:rPr>
              <a:t>สำหรับผู้นำ</a:t>
            </a:r>
            <a:r>
              <a:rPr lang="th-TH" sz="4400" noProof="1" smtClean="0">
                <a:solidFill>
                  <a:schemeClr val="accent5">
                    <a:lumMod val="25000"/>
                  </a:schemeClr>
                </a:solidFill>
              </a:rPr>
              <a:t/>
            </a:r>
            <a:br>
              <a:rPr lang="th-TH" sz="4400" noProof="1" smtClean="0">
                <a:solidFill>
                  <a:schemeClr val="accent5">
                    <a:lumMod val="25000"/>
                  </a:schemeClr>
                </a:solidFill>
              </a:rPr>
            </a:br>
            <a:r>
              <a:rPr lang="en-US" sz="2000" i="1" noProof="1" smtClean="0">
                <a:solidFill>
                  <a:srgbClr val="EA8704"/>
                </a:solidFill>
              </a:rPr>
              <a:t>Problem Solving </a:t>
            </a:r>
            <a:r>
              <a:rPr lang="en-US" sz="2000" i="1" noProof="1" smtClean="0">
                <a:solidFill>
                  <a:srgbClr val="EA8704"/>
                </a:solidFill>
              </a:rPr>
              <a:t>Skill </a:t>
            </a:r>
            <a:r>
              <a:rPr lang="en-US" sz="2000" i="1" noProof="1" smtClean="0">
                <a:solidFill>
                  <a:srgbClr val="EA8704"/>
                </a:solidFill>
              </a:rPr>
              <a:t>for Leader</a:t>
            </a:r>
            <a:endParaRPr lang="en-GB" sz="4400" i="1" dirty="0">
              <a:solidFill>
                <a:srgbClr val="EA8704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1930" y="6269622"/>
            <a:ext cx="2439129" cy="3597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1600" dirty="0" smtClean="0">
                <a:solidFill>
                  <a:schemeClr val="bg2">
                    <a:lumMod val="10000"/>
                  </a:schemeClr>
                </a:solidFill>
              </a:rPr>
              <a:t>http://www.</a:t>
            </a:r>
            <a:r>
              <a:rPr lang="en-US" sz="1600" dirty="0" smtClean="0">
                <a:solidFill>
                  <a:schemeClr val="bg2">
                    <a:lumMod val="10000"/>
                  </a:schemeClr>
                </a:solidFill>
              </a:rPr>
              <a:t>coach-air.net</a:t>
            </a:r>
            <a:endParaRPr lang="th-TH" sz="1600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icture 6" descr="logo_3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368" y="5136138"/>
            <a:ext cx="187325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71450" y="5753100"/>
            <a:ext cx="4667250" cy="58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088" tIns="48044" rIns="96088" bIns="48044">
            <a:spAutoFit/>
          </a:bodyPr>
          <a:lstStyle/>
          <a:p>
            <a:pPr>
              <a:defRPr/>
            </a:pPr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http://www.entraining.net</a:t>
            </a:r>
          </a:p>
          <a:p>
            <a:pPr>
              <a:defRPr/>
            </a:pPr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http://www.facebook.com/CSREntraining</a:t>
            </a:r>
            <a:endParaRPr lang="th-TH" sz="1600" dirty="0">
              <a:solidFill>
                <a:schemeClr val="bg2">
                  <a:lumMod val="10000"/>
                </a:schemeClr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784341" y="5554656"/>
            <a:ext cx="3575598" cy="650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th-TH" sz="3600" b="1" dirty="0" err="1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อ.ณัฏฐา</a:t>
            </a:r>
            <a:r>
              <a:rPr lang="th-TH" sz="3600" b="1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  วงศ์</a:t>
            </a:r>
            <a:r>
              <a:rPr lang="en-US" sz="3600" b="1" dirty="0" err="1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รัตน</a:t>
            </a:r>
            <a:r>
              <a:rPr lang="th-TH" sz="3600" b="1" dirty="0" err="1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พิบูลย์</a:t>
            </a:r>
            <a:endParaRPr lang="en-US" sz="3600" b="1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29101" y="6205530"/>
            <a:ext cx="4201730" cy="50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>
              <a:buFont typeface="Arial" charset="0"/>
              <a:buNone/>
              <a:defRPr/>
            </a:pP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latin typeface="+mn-lt"/>
                <a:cs typeface="AngsanaUPC" pitchFamily="18" charset="-34"/>
              </a:rPr>
              <a:t>Coach &amp; Professional Trainer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3101" y="4995850"/>
            <a:ext cx="630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rPr>
              <a:t>โดย</a:t>
            </a:r>
            <a:endParaRPr lang="th-TH" sz="3200" dirty="0">
              <a:solidFill>
                <a:schemeClr val="bg2">
                  <a:lumMod val="10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2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2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build="p" advAuto="0"/>
      <p:bldP spid="8" grpId="0"/>
      <p:bldP spid="9" grpId="0" build="p" advAuto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 bwMode="auto">
          <a:xfrm>
            <a:off x="1249118" y="274638"/>
            <a:ext cx="55006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ngsanaUPC" pitchFamily="18" charset="-34"/>
                <a:ea typeface="+mj-ea"/>
                <a:cs typeface="AngsanaUPC" pitchFamily="18" charset="-34"/>
              </a:rPr>
              <a:t>องค์ประกอบของการคิด</a:t>
            </a:r>
            <a:endParaRPr kumimoji="0" lang="fr-FR" sz="40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ngsanaUPC" pitchFamily="18" charset="-34"/>
              <a:ea typeface="+mj-ea"/>
              <a:cs typeface="AngsanaUPC" pitchFamily="18" charset="-34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 bwMode="auto">
          <a:xfrm>
            <a:off x="766856" y="1436714"/>
            <a:ext cx="590073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  <a:defRPr/>
            </a:pPr>
            <a:r>
              <a:rPr kumimoji="0" lang="th-TH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ngsanaUPC" pitchFamily="18" charset="-34"/>
                <a:ea typeface="+mn-ea"/>
                <a:cs typeface="AngsanaUPC" pitchFamily="18" charset="-34"/>
              </a:rPr>
              <a:t>สิ่งเร้าที่เป็นตัวกระตุ้น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  <a:defRPr/>
            </a:pPr>
            <a:r>
              <a:rPr kumimoji="0" lang="th-TH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ngsanaUPC" pitchFamily="18" charset="-34"/>
                <a:ea typeface="+mn-ea"/>
                <a:cs typeface="AngsanaUPC" pitchFamily="18" charset="-34"/>
              </a:rPr>
              <a:t>การรับรู้ผ่านประสาททั้ง 5 อย่าง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  <a:defRPr/>
            </a:pPr>
            <a:r>
              <a:rPr kumimoji="0" lang="th-TH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ngsanaUPC" pitchFamily="18" charset="-34"/>
                <a:ea typeface="+mn-ea"/>
                <a:cs typeface="AngsanaUPC" pitchFamily="18" charset="-34"/>
              </a:rPr>
              <a:t>จุดมุ่งหมายในการคิด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  <a:defRPr/>
            </a:pPr>
            <a:r>
              <a:rPr kumimoji="0" lang="th-TH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ngsanaUPC" pitchFamily="18" charset="-34"/>
                <a:ea typeface="+mn-ea"/>
                <a:cs typeface="AngsanaUPC" pitchFamily="18" charset="-34"/>
              </a:rPr>
              <a:t>วิธีคิดที่เลือกใช้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  <a:defRPr/>
            </a:pPr>
            <a:r>
              <a:rPr kumimoji="0" lang="th-TH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ngsanaUPC" pitchFamily="18" charset="-34"/>
                <a:ea typeface="+mn-ea"/>
                <a:cs typeface="AngsanaUPC" pitchFamily="18" charset="-34"/>
              </a:rPr>
              <a:t>ข้อมูล หรือเนื้อหาประกอบความคิด</a:t>
            </a:r>
          </a:p>
          <a:p>
            <a:pPr marL="742950" marR="0" lvl="0" indent="-7429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Calibri" pitchFamily="34" charset="0"/>
              <a:buAutoNum type="arabicParenR"/>
              <a:tabLst/>
              <a:defRPr/>
            </a:pPr>
            <a:r>
              <a:rPr kumimoji="0" lang="th-TH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ngsanaUPC" pitchFamily="18" charset="-34"/>
                <a:ea typeface="+mn-ea"/>
                <a:cs typeface="AngsanaUPC" pitchFamily="18" charset="-34"/>
              </a:rPr>
              <a:t>ผลของการคิด</a:t>
            </a:r>
            <a:endParaRPr kumimoji="0" lang="fr-FR" sz="4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ngsanaUPC" pitchFamily="18" charset="-34"/>
              <a:ea typeface="+mn-ea"/>
              <a:cs typeface="AngsanaUPC" pitchFamily="18" charset="-34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790700" y="1469116"/>
            <a:ext cx="529444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th-TH" sz="4000" b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กำหนดปัญหา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ค้นหาสาเหตุที่ทำให้เกิดปัญหา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สร้างทางเลือก/แนวทางแก้ปัญหา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ประเมินทางเลือก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th-TH" sz="4000" b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ตัดสินใจ</a:t>
            </a: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เลือกวิธีการแก้ปัญหา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ลงมือปฏิบัติในการแก้ปัญหา</a:t>
            </a:r>
            <a:endParaRPr lang="en-US" sz="4000" dirty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ชื่อเรื่อง 1"/>
          <p:cNvSpPr txBox="1">
            <a:spLocks/>
          </p:cNvSpPr>
          <p:nvPr/>
        </p:nvSpPr>
        <p:spPr>
          <a:xfrm>
            <a:off x="0" y="357188"/>
            <a:ext cx="9144000" cy="8683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ขบวนการในการแก้ปัญหา</a:t>
            </a:r>
            <a:endParaRPr lang="en-US" b="1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dvAuto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1"/>
          <p:cNvSpPr txBox="1">
            <a:spLocks/>
          </p:cNvSpPr>
          <p:nvPr/>
        </p:nvSpPr>
        <p:spPr>
          <a:xfrm>
            <a:off x="0" y="214948"/>
            <a:ext cx="9144000" cy="155289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ตัวอย่างขบวนการในการแก้ปัญหา</a:t>
            </a: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 </a:t>
            </a:r>
          </a:p>
          <a:p>
            <a:pPr>
              <a:defRPr/>
            </a:pP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AI = Appreciative Inquiry </a:t>
            </a:r>
            <a:r>
              <a:rPr lang="en-US" sz="4000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</a:t>
            </a:r>
            <a:r>
              <a:rPr lang="th-TH" sz="4000" b="1" dirty="0" err="1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สุนทรีย</a:t>
            </a:r>
            <a:r>
              <a:rPr lang="th-TH" sz="4000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สนทนา</a:t>
            </a:r>
            <a:r>
              <a:rPr lang="en-US" sz="4000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)</a:t>
            </a:r>
            <a:endParaRPr lang="en-US" b="1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06074" y="2568867"/>
            <a:ext cx="8089293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indent="-388938" eaLnBrk="1" hangingPunct="1">
              <a:lnSpc>
                <a:spcPts val="4000"/>
              </a:lnSpc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en-US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D1 : Define the problem : </a:t>
            </a:r>
            <a:r>
              <a:rPr lang="th-TH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มองปัญหาว่ามีทางออก </a:t>
            </a:r>
            <a:r>
              <a:rPr lang="en-US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(Positive)</a:t>
            </a:r>
          </a:p>
          <a:p>
            <a:pPr indent="-388938" eaLnBrk="1" hangingPunct="1">
              <a:lnSpc>
                <a:spcPts val="4000"/>
              </a:lnSpc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en-US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D2 : Discovery : </a:t>
            </a:r>
            <a:r>
              <a:rPr lang="th-TH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ถกอดีตในทางสร้างสรรค์ </a:t>
            </a:r>
            <a:r>
              <a:rPr lang="en-US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</a:t>
            </a:r>
            <a:r>
              <a:rPr lang="th-TH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วิเคราะห์ มีเรื่อง</a:t>
            </a:r>
          </a:p>
          <a:p>
            <a:pPr indent="-388938" eaLnBrk="1" hangingPunct="1">
              <a:lnSpc>
                <a:spcPts val="4000"/>
              </a:lnSpc>
              <a:buClr>
                <a:srgbClr val="FF0000"/>
              </a:buClr>
              <a:buSzPct val="70000"/>
              <a:defRPr/>
            </a:pPr>
            <a:r>
              <a:rPr lang="th-TH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                                ดีอะไรในปัญหานั้นที่มีคุณค่า)</a:t>
            </a:r>
            <a:endParaRPr lang="en-US" sz="3600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indent="-388938" eaLnBrk="1" hangingPunct="1">
              <a:lnSpc>
                <a:spcPts val="4000"/>
              </a:lnSpc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en-US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D3 : Dream : </a:t>
            </a:r>
            <a:r>
              <a:rPr lang="th-TH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(สุมหัว)สร้างฝัน (แนวทางการแก้ปัญหา)</a:t>
            </a:r>
            <a:endParaRPr lang="en-US" sz="3600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indent="-388938" eaLnBrk="1" hangingPunct="1">
              <a:lnSpc>
                <a:spcPts val="4000"/>
              </a:lnSpc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en-US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D4 : Design : </a:t>
            </a:r>
            <a:r>
              <a:rPr lang="th-TH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ออกแบบเส้นทาง(แผน และวิธีปฏิบัติ)</a:t>
            </a:r>
            <a:endParaRPr lang="en-US" sz="3600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indent="-388938" eaLnBrk="1" hangingPunct="1">
              <a:lnSpc>
                <a:spcPts val="4000"/>
              </a:lnSpc>
              <a:buClr>
                <a:srgbClr val="FF0000"/>
              </a:buClr>
              <a:buSzPct val="70000"/>
              <a:buFont typeface="Wingdings 2" pitchFamily="18" charset="2"/>
              <a:buChar char="÷"/>
              <a:defRPr/>
            </a:pPr>
            <a:r>
              <a:rPr lang="en-US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D5 : Deliver : </a:t>
            </a:r>
            <a:r>
              <a:rPr lang="th-TH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เดินสู่เป้าหมาย</a:t>
            </a:r>
            <a:r>
              <a:rPr lang="en-US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</a:t>
            </a:r>
            <a:r>
              <a:rPr lang="th-TH" sz="36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ลงมือแก้ปัญหา)</a:t>
            </a:r>
            <a:endParaRPr lang="en-US" sz="3600" dirty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4624" y="1711575"/>
            <a:ext cx="68868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th-TH" sz="3200" b="1" dirty="0" smtClean="0">
                <a:solidFill>
                  <a:srgbClr val="E28304"/>
                </a:solidFill>
                <a:latin typeface="Angsana New" pitchFamily="18" charset="-34"/>
                <a:cs typeface="Angsana New" pitchFamily="18" charset="-34"/>
              </a:rPr>
              <a:t>แนวทางการแก้ปัญหาที่ยกระดับการมองปัญหาให้เป็นเชิงบวก</a:t>
            </a:r>
            <a:endParaRPr lang="en-US" sz="3200" b="1" dirty="0" smtClean="0">
              <a:solidFill>
                <a:srgbClr val="E28304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advAuto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17967" y="2940193"/>
            <a:ext cx="4508251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742950" indent="-742950" eaLnBrk="1" hangingPunct="1">
              <a:lnSpc>
                <a:spcPts val="3600"/>
              </a:lnSpc>
              <a:buClr>
                <a:srgbClr val="FF0000"/>
              </a:buClr>
              <a:buSzPct val="70000"/>
              <a:defRPr/>
            </a:pPr>
            <a:r>
              <a:rPr lang="en-US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1. </a:t>
            </a:r>
            <a:r>
              <a:rPr lang="th-TH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ตั้งคณะทำงาน</a:t>
            </a:r>
          </a:p>
          <a:p>
            <a:pPr marL="360363" indent="-360363" eaLnBrk="1" hangingPunct="1">
              <a:lnSpc>
                <a:spcPts val="3600"/>
              </a:lnSpc>
              <a:buClr>
                <a:srgbClr val="FF0000"/>
              </a:buClr>
              <a:buSzPct val="70000"/>
              <a:defRPr/>
            </a:pPr>
            <a:r>
              <a:rPr lang="en-US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2. </a:t>
            </a:r>
            <a:r>
              <a:rPr lang="th-TH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ทำความเข้าใจลักษณะ-อาการ ปัญหาโดยใช้ </a:t>
            </a:r>
            <a:r>
              <a:rPr lang="en-US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5W1H</a:t>
            </a:r>
          </a:p>
          <a:p>
            <a:pPr marL="742950" indent="-742950" eaLnBrk="1" hangingPunct="1">
              <a:lnSpc>
                <a:spcPts val="3600"/>
              </a:lnSpc>
              <a:buClr>
                <a:srgbClr val="FF0000"/>
              </a:buClr>
              <a:buSzPct val="70000"/>
              <a:defRPr/>
            </a:pPr>
            <a:r>
              <a:rPr lang="en-US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3. </a:t>
            </a:r>
            <a:r>
              <a:rPr lang="th-TH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ทำการแก้ปัญหาแบบชั่วคราว </a:t>
            </a:r>
          </a:p>
          <a:p>
            <a:pPr marL="742950" indent="-742950" eaLnBrk="1" hangingPunct="1">
              <a:lnSpc>
                <a:spcPts val="3600"/>
              </a:lnSpc>
              <a:buClr>
                <a:srgbClr val="FF0000"/>
              </a:buClr>
              <a:buSzPct val="70000"/>
              <a:defRPr/>
            </a:pPr>
            <a:r>
              <a:rPr lang="th-TH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    เพื่อป้องกันผลกระทบ</a:t>
            </a:r>
            <a:endParaRPr lang="en-US" sz="3200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3" name="ชื่อเรื่อง 1"/>
          <p:cNvSpPr txBox="1">
            <a:spLocks/>
          </p:cNvSpPr>
          <p:nvPr/>
        </p:nvSpPr>
        <p:spPr>
          <a:xfrm>
            <a:off x="0" y="174308"/>
            <a:ext cx="9144000" cy="179673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ตัวอย่างขบวนการในการแก้ปัญหา </a:t>
            </a:r>
            <a:endParaRPr lang="en-US" b="1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>
              <a:defRPr/>
            </a:pPr>
            <a:r>
              <a:rPr lang="en-US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8D = 8 Discipline : Group Problem Solving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817885" y="2945799"/>
            <a:ext cx="4341881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60363" indent="-360363" eaLnBrk="1" hangingPunct="1">
              <a:lnSpc>
                <a:spcPts val="3600"/>
              </a:lnSpc>
              <a:buClr>
                <a:srgbClr val="FF0000"/>
              </a:buClr>
              <a:buSzPct val="70000"/>
              <a:defRPr/>
            </a:pPr>
            <a:r>
              <a:rPr lang="en-US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4. </a:t>
            </a:r>
            <a:r>
              <a:rPr lang="th-TH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ค้นหาสาเหตุที่แท้จริง</a:t>
            </a:r>
            <a:endParaRPr lang="en-US" sz="3200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0363" indent="-360363" eaLnBrk="1" hangingPunct="1">
              <a:lnSpc>
                <a:spcPts val="3600"/>
              </a:lnSpc>
              <a:buClr>
                <a:srgbClr val="FF0000"/>
              </a:buClr>
              <a:buSzPct val="70000"/>
              <a:defRPr/>
            </a:pPr>
            <a:r>
              <a:rPr lang="en-US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5. </a:t>
            </a:r>
            <a:r>
              <a:rPr lang="th-TH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ทบทวนแนวทางการแก้ไข</a:t>
            </a:r>
            <a:endParaRPr lang="en-US" sz="3200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0363" indent="-360363" eaLnBrk="1" hangingPunct="1">
              <a:lnSpc>
                <a:spcPts val="3600"/>
              </a:lnSpc>
              <a:buClr>
                <a:srgbClr val="FF0000"/>
              </a:buClr>
              <a:buSzPct val="70000"/>
              <a:defRPr/>
            </a:pPr>
            <a:r>
              <a:rPr lang="en-US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6. </a:t>
            </a:r>
            <a:r>
              <a:rPr lang="th-TH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ดำเนินการแก้ไขอย่างถาวร</a:t>
            </a:r>
            <a:endParaRPr lang="en-US" sz="3200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0363" indent="-360363" eaLnBrk="1" hangingPunct="1">
              <a:lnSpc>
                <a:spcPts val="3600"/>
              </a:lnSpc>
              <a:buClr>
                <a:srgbClr val="FF0000"/>
              </a:buClr>
              <a:buSzPct val="70000"/>
              <a:defRPr/>
            </a:pPr>
            <a:r>
              <a:rPr lang="en-US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7. </a:t>
            </a:r>
            <a:r>
              <a:rPr lang="th-TH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วางมาตรการป้องกันการเกิดซ้ำ</a:t>
            </a:r>
            <a:endParaRPr lang="en-US" sz="3200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0363" indent="-360363" eaLnBrk="1" hangingPunct="1">
              <a:lnSpc>
                <a:spcPts val="3600"/>
              </a:lnSpc>
              <a:buClr>
                <a:srgbClr val="FF0000"/>
              </a:buClr>
              <a:buSzPct val="70000"/>
              <a:defRPr/>
            </a:pPr>
            <a:r>
              <a:rPr lang="en-US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8. </a:t>
            </a:r>
            <a:r>
              <a:rPr lang="th-TH" sz="3200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สรุปผล และรายงานความสำเร็จ</a:t>
            </a:r>
            <a:endParaRPr lang="en-US" sz="3200" dirty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62143" y="1593334"/>
            <a:ext cx="592662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h-TH" sz="3200" b="1" dirty="0" smtClean="0">
                <a:solidFill>
                  <a:srgbClr val="E28304"/>
                </a:solidFill>
                <a:latin typeface="Angsana New" pitchFamily="18" charset="-34"/>
                <a:cs typeface="Angsana New" pitchFamily="18" charset="-34"/>
              </a:rPr>
              <a:t>แนวทางการแก้ปัญหาด้วยขบวนการที่มีการวิเคราะห์ </a:t>
            </a:r>
          </a:p>
          <a:p>
            <a:pPr algn="ctr">
              <a:defRPr/>
            </a:pPr>
            <a:r>
              <a:rPr lang="th-TH" sz="3200" b="1" dirty="0" smtClean="0">
                <a:solidFill>
                  <a:srgbClr val="E28304"/>
                </a:solidFill>
                <a:latin typeface="Angsana New" pitchFamily="18" charset="-34"/>
                <a:cs typeface="Angsana New" pitchFamily="18" charset="-34"/>
              </a:rPr>
              <a:t>และรายงานผลอย่างมีระบบ </a:t>
            </a:r>
            <a:endParaRPr lang="en-US" sz="3200" b="1" dirty="0" smtClean="0">
              <a:solidFill>
                <a:srgbClr val="E28304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dvAuto="0"/>
      <p:bldP spid="3" grpId="0"/>
      <p:bldP spid="6" grpId="0" build="p" advAuto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28595" y="1344878"/>
            <a:ext cx="7741043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การพัฒนาทักษะการคิดประเภทต่างๆ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ความสามารถในการใช้เครื่องมืออย่างเหมาะสม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การสร้างแนวความคิดเชิงระบบ </a:t>
            </a:r>
            <a:r>
              <a:rPr lang="en-US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(System Thinking)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การพัฒนาด้านต่างๆของตัวเอง </a:t>
            </a:r>
            <a:r>
              <a:rPr lang="en-US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(</a:t>
            </a: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5</a:t>
            </a:r>
            <a:r>
              <a:rPr lang="en-US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Q)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การสร้างองค์กรแห่งการเรียนรู้</a:t>
            </a:r>
          </a:p>
          <a:p>
            <a:pPr eaLnBrk="1" hangingPunct="1">
              <a:buClr>
                <a:srgbClr val="FF0000"/>
              </a:buClr>
              <a:buSzPct val="70000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       เพื่อแก้ปัญหาร่วมกัน </a:t>
            </a:r>
            <a:endParaRPr lang="en-US" sz="4000" dirty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0" y="394170"/>
            <a:ext cx="9144000" cy="86865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b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หลักการสำคัญที่สามารถใช้แก้ไขปัญหา/อุปสรรค</a:t>
            </a:r>
            <a:endParaRPr lang="en-US" b="1" dirty="0" smtClean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4" name="รูปภาพ 3" descr="imagesq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63801" y="3642610"/>
            <a:ext cx="3185327" cy="23767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9566733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571736" y="3571876"/>
            <a:ext cx="4283076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การคิดเชิงวิเคราะห์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การคิดเชิงกลยุทธ์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การคิดแก้ปัญหา</a:t>
            </a: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การคิดเชิงสร้างสรรค์</a:t>
            </a: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" y="357166"/>
            <a:ext cx="9144000" cy="86865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sz="4800" b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การคิดแบบต่างๆและการประยุกต์ใช้</a:t>
            </a:r>
          </a:p>
          <a:p>
            <a:pPr>
              <a:defRPr/>
            </a:pPr>
            <a:endParaRPr lang="en-US" sz="4800" b="1" dirty="0" smtClean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4" name="Picture 2" descr="C:\Documents and Settings\AoUnNaJa\Desktop\System Thinking_applied (2D)\New Folder\right-left-brain_RD.jpg.pagespeed.ce.rZOtnuM6fy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1071546"/>
            <a:ext cx="6528334" cy="23574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9013446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28596" y="500042"/>
            <a:ext cx="835824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b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การคิดเชิงวิเคราะห์ </a:t>
            </a:r>
            <a:r>
              <a:rPr lang="en-US" b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(Analytical Thinking)</a:t>
            </a:r>
            <a:endParaRPr lang="th-TH" b="1" dirty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6" name="ตัวยึดเนื้อหา 2"/>
          <p:cNvSpPr txBox="1">
            <a:spLocks/>
          </p:cNvSpPr>
          <p:nvPr/>
        </p:nvSpPr>
        <p:spPr>
          <a:xfrm>
            <a:off x="714348" y="1643050"/>
            <a:ext cx="7695134" cy="4022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5900">
              <a:spcBef>
                <a:spcPts val="600"/>
              </a:spcBef>
              <a:buFont typeface="Arial" charset="0"/>
              <a:buNone/>
            </a:pPr>
            <a:r>
              <a:rPr lang="th-TH" sz="4000" i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   “ความสามารถในการ</a:t>
            </a:r>
            <a:r>
              <a:rPr lang="th-TH" sz="4000" b="1" i="1" u="sng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จำแนกแยกแยะ</a:t>
            </a:r>
            <a:r>
              <a:rPr lang="th-TH" sz="4000" i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องค์ประกอบ </a:t>
            </a:r>
          </a:p>
          <a:p>
            <a:pPr marL="215900">
              <a:spcBef>
                <a:spcPts val="600"/>
              </a:spcBef>
              <a:buFont typeface="Arial" charset="0"/>
              <a:buNone/>
            </a:pPr>
            <a:r>
              <a:rPr lang="th-TH" sz="4000" i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ต่างๆ ของสิ่งใดสิ่งหนึ่ง ซึ่งอาจจะเป็นวัตถุ สิ่งของ  </a:t>
            </a:r>
          </a:p>
          <a:p>
            <a:pPr marL="215900">
              <a:spcBef>
                <a:spcPts val="600"/>
              </a:spcBef>
              <a:buFont typeface="Arial" charset="0"/>
              <a:buNone/>
            </a:pPr>
            <a:r>
              <a:rPr lang="th-TH" sz="4000" i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เรื่องราวหรือเหตุการณ์ และ</a:t>
            </a:r>
            <a:r>
              <a:rPr lang="th-TH" sz="4000" b="1" i="1" u="sng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หาความสัมพันธ์เชิงเหตุผล</a:t>
            </a:r>
          </a:p>
          <a:p>
            <a:pPr marL="215900">
              <a:spcBef>
                <a:spcPts val="600"/>
              </a:spcBef>
              <a:buFont typeface="Arial" charset="0"/>
              <a:buNone/>
            </a:pPr>
            <a:r>
              <a:rPr lang="th-TH" sz="4000" i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 ระหว่างองค์ประกอบเหล่านั้น เพื่อค้นหาสภาพความเป็นจริง    หรือสิ่งสำคัญของสิ่งที่กำหนดให้”</a:t>
            </a:r>
          </a:p>
        </p:txBody>
      </p:sp>
    </p:spTree>
    <p:extLst>
      <p:ext uri="{BB962C8B-B14F-4D97-AF65-F5344CB8AC3E}">
        <p14:creationId xmlns="" xmlns:p14="http://schemas.microsoft.com/office/powerpoint/2010/main" val="2938581576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 txBox="1">
            <a:spLocks/>
          </p:cNvSpPr>
          <p:nvPr/>
        </p:nvSpPr>
        <p:spPr>
          <a:xfrm>
            <a:off x="427167" y="961840"/>
            <a:ext cx="8215370" cy="790916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th-TH" sz="4400" b="1" dirty="0">
                <a:solidFill>
                  <a:srgbClr val="000000"/>
                </a:solidFill>
                <a:latin typeface="AngsanaUPC" pitchFamily="18" charset="-34"/>
                <a:ea typeface="+mj-ea"/>
                <a:cs typeface="AngsanaUPC" pitchFamily="18" charset="-34"/>
              </a:rPr>
              <a:t>การคิดเชิงกล</a:t>
            </a:r>
            <a:r>
              <a:rPr lang="th-TH" sz="4400" b="1" dirty="0" smtClean="0">
                <a:solidFill>
                  <a:srgbClr val="000000"/>
                </a:solidFill>
                <a:latin typeface="AngsanaUPC" pitchFamily="18" charset="-34"/>
                <a:ea typeface="+mj-ea"/>
                <a:cs typeface="AngsanaUPC" pitchFamily="18" charset="-34"/>
              </a:rPr>
              <a:t>ยุทธ์</a:t>
            </a:r>
            <a:r>
              <a:rPr lang="en-US" sz="4400" b="1" dirty="0" smtClean="0">
                <a:solidFill>
                  <a:srgbClr val="000000"/>
                </a:solidFill>
                <a:latin typeface="AngsanaUPC" pitchFamily="18" charset="-34"/>
                <a:ea typeface="+mj-ea"/>
                <a:cs typeface="AngsanaUPC" pitchFamily="18" charset="-34"/>
              </a:rPr>
              <a:t> (Strategic Thinking)</a:t>
            </a:r>
            <a:endParaRPr lang="th-TH" sz="4400" b="1" dirty="0">
              <a:solidFill>
                <a:srgbClr val="000000"/>
              </a:solidFill>
              <a:latin typeface="AngsanaUPC" pitchFamily="18" charset="-34"/>
              <a:ea typeface="+mj-ea"/>
              <a:cs typeface="AngsanaUPC" pitchFamily="18" charset="-34"/>
            </a:endParaRPr>
          </a:p>
        </p:txBody>
      </p:sp>
      <p:sp>
        <p:nvSpPr>
          <p:cNvPr id="6" name="ตัวยึดเนื้อหา 2"/>
          <p:cNvSpPr txBox="1">
            <a:spLocks/>
          </p:cNvSpPr>
          <p:nvPr/>
        </p:nvSpPr>
        <p:spPr bwMode="auto">
          <a:xfrm>
            <a:off x="771496" y="2230016"/>
            <a:ext cx="5449033" cy="3027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15900" indent="-3429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5400"/>
              </a:lnSpc>
              <a:spcBef>
                <a:spcPts val="0"/>
              </a:spcBef>
              <a:spcAft>
                <a:spcPts val="0"/>
              </a:spcAft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“ ความสามารถ</a:t>
            </a:r>
            <a:r>
              <a:rPr lang="th-TH" sz="4000" dirty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ในการกำหนด</a:t>
            </a:r>
            <a:r>
              <a:rPr lang="th-TH" sz="4000" b="1" u="sng" dirty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วิธีการ</a:t>
            </a:r>
            <a:r>
              <a:rPr lang="th-TH" sz="4000" dirty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ทำงานที่ดีที่สุด และมีความยืดหยุ่นพลิกแพลงได้ภายใต้สภาวการณ์ต่างๆ เพื่อ</a:t>
            </a:r>
            <a:r>
              <a:rPr lang="th-TH" sz="4000" b="1" u="sng" dirty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บรรลุเป้าหมาย</a:t>
            </a:r>
            <a:r>
              <a:rPr lang="th-TH" sz="4000" dirty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ที่</a:t>
            </a: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ต้องการ</a:t>
            </a:r>
            <a:r>
              <a:rPr lang="en-US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 ”</a:t>
            </a:r>
            <a:endParaRPr lang="th-TH" sz="4000" dirty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7" name="Picture 5" descr="http://t1.gstatic.com/images?q=tbn:ANd9GcTZDyz0JW_1M9OUutn6KHZs46RSiIVpusPojyiW8hKGiuB-yOszFDIlXkv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7701" y="2132856"/>
            <a:ext cx="3407549" cy="3407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288007378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" y="357166"/>
            <a:ext cx="9144000" cy="86865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4800" b="1" dirty="0" smtClean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428596" y="0"/>
            <a:ext cx="82868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b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การคิดแก้ปัญหา</a:t>
            </a:r>
            <a:r>
              <a:rPr lang="en-US" b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 (Problem Solving)</a:t>
            </a:r>
            <a:endParaRPr lang="fr-FR" b="1" dirty="0" smtClean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2763810" y="1154246"/>
            <a:ext cx="5735611" cy="41657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Font typeface="Arial" charset="0"/>
              <a:buNone/>
            </a:pPr>
            <a:r>
              <a:rPr lang="th-TH" sz="3600" i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   “ความสามารถของสมองที่จะคิดพิจารณาไตร่ตรองอย่างพินิจพิเคราะห์ถึงสิ่งต่างๆ ที่เป็นปมประเด็นสำคัญ ที่ทำให้</a:t>
            </a:r>
            <a:r>
              <a:rPr lang="th-TH" sz="3600" b="1" i="1" u="sng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สภาวะความไม่สมดุล</a:t>
            </a:r>
            <a:r>
              <a:rPr lang="th-TH" sz="3600" i="1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เกิดขึ้น โดยพยายามหาหนทางคลี่คลาย ขจัดปัดเป่า ประเด็นสำคัญเหล่านั้น ให้กลับเข้าสู่สภาวะสมดุล หรือสภาวะที่เราคาดหวัง”</a:t>
            </a:r>
            <a:endParaRPr lang="fr-FR" sz="3600" i="1" dirty="0" smtClean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7" name="รูปภาพ 6" descr="wwww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2822" y="1712749"/>
            <a:ext cx="2734937" cy="285925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6908108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500034" y="207703"/>
            <a:ext cx="80010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0000"/>
                </a:solidFill>
                <a:latin typeface="AngsanaUPC" pitchFamily="18" charset="-34"/>
                <a:ea typeface="+mj-ea"/>
                <a:cs typeface="AngsanaUPC" pitchFamily="18" charset="-34"/>
              </a:rPr>
              <a:t>การคิดเชิง</a:t>
            </a:r>
            <a:r>
              <a:rPr lang="th-TH" sz="4400" b="1" dirty="0" smtClean="0">
                <a:solidFill>
                  <a:srgbClr val="000000"/>
                </a:solidFill>
                <a:latin typeface="AngsanaUPC" pitchFamily="18" charset="-34"/>
                <a:ea typeface="+mj-ea"/>
                <a:cs typeface="AngsanaUPC" pitchFamily="18" charset="-34"/>
              </a:rPr>
              <a:t>สร้างสรรค์</a:t>
            </a:r>
            <a:r>
              <a:rPr lang="en-US" sz="4400" b="1" dirty="0" smtClean="0">
                <a:solidFill>
                  <a:srgbClr val="000000"/>
                </a:solidFill>
                <a:latin typeface="AngsanaUPC" pitchFamily="18" charset="-34"/>
                <a:ea typeface="+mj-ea"/>
                <a:cs typeface="AngsanaUPC" pitchFamily="18" charset="-34"/>
              </a:rPr>
              <a:t> (Creative Thinking)</a:t>
            </a:r>
            <a:endParaRPr lang="fr-FR" sz="4400" b="1" dirty="0">
              <a:solidFill>
                <a:srgbClr val="000000"/>
              </a:solidFill>
              <a:latin typeface="AngsanaUPC" pitchFamily="18" charset="-34"/>
              <a:ea typeface="+mj-ea"/>
              <a:cs typeface="AngsanaUPC" pitchFamily="18" charset="-34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857224" y="1357298"/>
            <a:ext cx="7530060" cy="3078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42875" indent="-34290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th-TH" sz="4000" dirty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  “กระบวนการทางปัญญาที่สามารถขยาย</a:t>
            </a: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ขอบเขตของ</a:t>
            </a:r>
          </a:p>
          <a:p>
            <a:pPr eaLnBrk="1" hangingPunct="1">
              <a:spcBef>
                <a:spcPct val="20000"/>
              </a:spcBef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ความคิด</a:t>
            </a:r>
            <a:r>
              <a:rPr lang="th-TH" sz="4000" dirty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ที่มีอยู่เดิมสู่ความคิดที่แปลกใหม่ แตกต่าง</a:t>
            </a: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ไป</a:t>
            </a:r>
          </a:p>
          <a:p>
            <a:pPr eaLnBrk="1" hangingPunct="1">
              <a:spcBef>
                <a:spcPct val="20000"/>
              </a:spcBef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จาก</a:t>
            </a:r>
            <a:r>
              <a:rPr lang="th-TH" sz="4000" dirty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ความคิดเดิมและเป็นความคิดที่ใช้ประโยชน์</a:t>
            </a: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ได้</a:t>
            </a:r>
          </a:p>
          <a:p>
            <a:pPr eaLnBrk="1" hangingPunct="1">
              <a:spcBef>
                <a:spcPct val="20000"/>
              </a:spcBef>
            </a:pPr>
            <a:r>
              <a:rPr lang="th-TH" sz="4000" dirty="0" smtClean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อย่าง</a:t>
            </a:r>
            <a:r>
              <a:rPr lang="th-TH" sz="4000" dirty="0">
                <a:solidFill>
                  <a:srgbClr val="000000"/>
                </a:solidFill>
                <a:latin typeface="AngsanaUPC" pitchFamily="18" charset="-34"/>
                <a:cs typeface="AngsanaUPC" pitchFamily="18" charset="-34"/>
              </a:rPr>
              <a:t>เหมาะสม”</a:t>
            </a:r>
            <a:endParaRPr lang="fr-FR" sz="4000" dirty="0">
              <a:solidFill>
                <a:srgbClr val="000000"/>
              </a:solidFill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7" name="Picture 5" descr="http://1.bp.blogspot.com/_cPCW3hf_Ct4/TLBHccVLIAI/AAAAAAAAAGs/zWW1_tnVxxQ/s1600/Project+GROW+Logo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65155"/>
            <a:ext cx="3976539" cy="3086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45284160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90508" y="1357298"/>
            <a:ext cx="721523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ปัญหาที่เกี่ยวกับเรื่องคน (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Man</a:t>
            </a:r>
            <a:r>
              <a:rPr lang="th-TH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)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ปัญหาด้านทรัพยากรงบประมาณ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(Money)</a:t>
            </a:r>
            <a:endParaRPr lang="th-TH" sz="40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ปัญหาของปัจจัยต้นน้ำ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(Material)</a:t>
            </a:r>
            <a:endParaRPr lang="th-TH" sz="40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ปัญหาของเครื่องมือเครื่องจักร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(Machine)</a:t>
            </a:r>
            <a:endParaRPr lang="th-TH" sz="40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ปัญหาด้านความรู้เชิงวิธีการ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(Method)</a:t>
            </a:r>
            <a:endParaRPr lang="th-TH" sz="40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ปัญหาด้านความคิดส่วนบุคคล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(Mental)</a:t>
            </a:r>
            <a:endParaRPr lang="th-TH" sz="40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1" y="357166"/>
            <a:ext cx="9144000" cy="86865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ปัจจัยที่เกี่ยวข้องกับปัญหา/อุปสรรค (6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M</a:t>
            </a:r>
            <a:r>
              <a:rPr lang="th-TH" b="1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)</a:t>
            </a:r>
            <a:endParaRPr lang="en-US" b="1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7198" y="5294354"/>
            <a:ext cx="8358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 smtClean="0">
                <a:solidFill>
                  <a:srgbClr val="CC00CC"/>
                </a:solidFill>
                <a:latin typeface="AngsanaUPC" pitchFamily="18" charset="-34"/>
                <a:cs typeface="AngsanaUPC" pitchFamily="18" charset="-34"/>
              </a:rPr>
              <a:t>“ปัญหาของคุณเกี่ยวข้องกับเรื่องใดมากที่สุด”</a:t>
            </a:r>
            <a:endParaRPr lang="en-US" sz="4000" b="1" dirty="0" smtClean="0">
              <a:solidFill>
                <a:srgbClr val="CC00CC"/>
              </a:solidFill>
              <a:latin typeface="AngsanaUPC" pitchFamily="18" charset="-34"/>
              <a:cs typeface="AngsanaUPC" pitchFamily="18" charset="-34"/>
            </a:endParaRPr>
          </a:p>
        </p:txBody>
      </p:sp>
      <p:pic>
        <p:nvPicPr>
          <p:cNvPr id="6" name="รูปภาพ 5" descr="mab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6578" y="1285860"/>
            <a:ext cx="1752600" cy="2238375"/>
          </a:xfrm>
          <a:prstGeom prst="rect">
            <a:avLst/>
          </a:prstGeom>
        </p:spPr>
      </p:pic>
      <p:pic>
        <p:nvPicPr>
          <p:cNvPr id="7" name="รูปภาพ 6" descr="mab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391400" y="1857364"/>
            <a:ext cx="1752600" cy="2238375"/>
          </a:xfrm>
          <a:prstGeom prst="rect">
            <a:avLst/>
          </a:prstGeom>
        </p:spPr>
      </p:pic>
      <p:pic>
        <p:nvPicPr>
          <p:cNvPr id="8" name="รูปภาพ 7" descr="mab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72264" y="2786058"/>
            <a:ext cx="1752600" cy="22383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5601049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9692" y="349421"/>
            <a:ext cx="8769350" cy="1069477"/>
          </a:xfrm>
        </p:spPr>
        <p:txBody>
          <a:bodyPr/>
          <a:lstStyle/>
          <a:p>
            <a:r>
              <a:rPr lang="th-TH" sz="4800" b="1" dirty="0" smtClean="0">
                <a:latin typeface="AngsanaUPC" pitchFamily="18" charset="-34"/>
                <a:cs typeface="AngsanaUPC" pitchFamily="18" charset="-34"/>
              </a:rPr>
              <a:t>เครื่องมือการแก้ไขปัญหา </a:t>
            </a:r>
            <a:r>
              <a:rPr lang="en-US" b="1" dirty="0" smtClean="0">
                <a:latin typeface="AngsanaUPC" pitchFamily="18" charset="-34"/>
                <a:cs typeface="AngsanaUPC" pitchFamily="18" charset="-34"/>
              </a:rPr>
              <a:t>(Problem Solving Tools)</a:t>
            </a:r>
            <a:endParaRPr lang="th-TH" sz="4800" dirty="0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54" y="1357298"/>
            <a:ext cx="9048750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65125" indent="-303213"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ตารางตรวจสอบ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(Check Sheet)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 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รวบรวมข้อมูลเพื่อนำมาวิเคราะห์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5125" indent="-303213"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ตารางสำคัญ-เร่งด่วน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 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จัดลำดับการแก้ปัญหา</a:t>
            </a:r>
            <a:endParaRPr lang="th-TH" sz="32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5125" indent="-303213"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หลักการ</a:t>
            </a:r>
            <a:r>
              <a:rPr lang="th-TH" sz="3200" dirty="0" err="1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พาเร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โต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80:20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 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เลือกปัญหา/วิธีแก้ไข </a:t>
            </a:r>
            <a:endParaRPr lang="th-TH" sz="32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5125" indent="-303213"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ตารางง่าย-คุ้มค่า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  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จัดกลุ่มปัญหา และ เลือกปัญหาเพื่อแก้ไข</a:t>
            </a:r>
          </a:p>
          <a:p>
            <a:pPr marL="365125" indent="-303213"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การใช้คำถาม 5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Why  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 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วิเคราะห์ปัญหา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5125" indent="-303213"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แผนผังสาเหตุและผล (ผังก้างปลา)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 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วิเคราะห์สาเหตุของปัญหา</a:t>
            </a:r>
            <a:endParaRPr lang="th-TH" sz="32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5125" indent="-303213"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วิเคราะห์รากของปัญหา(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Root Cause Analysis )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 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วิเคราะห์สาเหตุของปัญหา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5125" indent="-303213"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ผังระบบ (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System Diagram)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 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วิเคราะห์ผลกระทบของปัจจัย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 </a:t>
            </a:r>
            <a:endParaRPr lang="en-US" sz="32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365125" indent="-303213" eaLnBrk="1" hangingPunct="1">
              <a:buClr>
                <a:srgbClr val="FF0000"/>
              </a:buClr>
              <a:buSzPct val="70000"/>
              <a:buFont typeface="Wingdings 2" pitchFamily="18" charset="2"/>
              <a:buChar char="÷"/>
            </a:pP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ผังเครือญาติ(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Affinity Diagram) 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 </a:t>
            </a:r>
            <a:r>
              <a:rPr lang="th-TH" sz="3200" dirty="0" smtClean="0">
                <a:solidFill>
                  <a:schemeClr val="bg2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  <a:sym typeface="Wingdings" pitchFamily="2" charset="2"/>
              </a:rPr>
              <a:t>จัดกลุ่มปัญหา/วิธีแก้ไข </a:t>
            </a:r>
            <a:endParaRPr lang="th-TH" sz="3200" dirty="0" smtClean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  <a:p>
            <a:pPr marL="0" indent="0" eaLnBrk="1" hangingPunct="1">
              <a:buClr>
                <a:srgbClr val="FF0000"/>
              </a:buClr>
              <a:buSzPct val="70000"/>
            </a:pPr>
            <a:endParaRPr lang="en-US" sz="3200" dirty="0">
              <a:solidFill>
                <a:schemeClr val="bg2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1"/>
          <p:cNvSpPr txBox="1">
            <a:spLocks/>
          </p:cNvSpPr>
          <p:nvPr/>
        </p:nvSpPr>
        <p:spPr>
          <a:xfrm>
            <a:off x="0" y="357188"/>
            <a:ext cx="9144000" cy="8683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h-TH" b="1" dirty="0" smtClean="0">
                <a:solidFill>
                  <a:schemeClr val="accent5">
                    <a:lumMod val="10000"/>
                  </a:schemeClr>
                </a:solidFill>
                <a:latin typeface="AngsanaUPC" pitchFamily="18" charset="-34"/>
                <a:cs typeface="AngsanaUPC" pitchFamily="18" charset="-34"/>
              </a:rPr>
              <a:t>สรุปขบวนการในการแก้ปัญหา</a:t>
            </a:r>
            <a:endParaRPr lang="en-US" b="1" dirty="0" smtClean="0">
              <a:solidFill>
                <a:schemeClr val="accent5">
                  <a:lumMod val="10000"/>
                </a:schemeClr>
              </a:solidFill>
              <a:latin typeface="AngsanaUPC" pitchFamily="18" charset="-34"/>
              <a:cs typeface="AngsanaUPC" pitchFamily="18" charset="-34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28918" y="1352550"/>
            <a:ext cx="8904421" cy="5260726"/>
            <a:chOff x="128918" y="1352550"/>
            <a:chExt cx="8904421" cy="5260726"/>
          </a:xfrm>
        </p:grpSpPr>
        <p:sp>
          <p:nvSpPr>
            <p:cNvPr id="4" name="TextBox 3"/>
            <p:cNvSpPr txBox="1"/>
            <p:nvPr/>
          </p:nvSpPr>
          <p:spPr>
            <a:xfrm>
              <a:off x="1200150" y="2857500"/>
              <a:ext cx="133722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กำหนดปัญหา</a:t>
              </a:r>
            </a:p>
            <a:p>
              <a:r>
                <a:rPr lang="en-US" sz="24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(</a:t>
              </a:r>
              <a:r>
                <a:rPr lang="th-TH" sz="24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เลือกปัญหา)</a:t>
              </a:r>
              <a:endParaRPr lang="th-TH" sz="2400" b="1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00400" y="3009900"/>
              <a:ext cx="12234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4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ค้นหาสาเหตุ</a:t>
              </a:r>
              <a:endParaRPr lang="th-TH" sz="2400" b="1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48500" y="2838450"/>
              <a:ext cx="198483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4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ประเมินทางเลือก</a:t>
              </a:r>
            </a:p>
            <a:p>
              <a:pPr algn="ctr"/>
              <a:r>
                <a:rPr lang="th-TH" sz="24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(วิเคราะห์ความคุ้มค่า)</a:t>
              </a:r>
              <a:endParaRPr lang="th-TH" sz="2400" b="1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228600" y="1962150"/>
              <a:ext cx="533400" cy="457200"/>
            </a:xfrm>
            <a:prstGeom prst="ellips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60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84299" y="1991833"/>
              <a:ext cx="6286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0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ปัญหา</a:t>
              </a:r>
              <a:endParaRPr lang="th-TH" sz="2000" b="1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183852" y="2974016"/>
              <a:ext cx="533400" cy="457200"/>
            </a:xfrm>
            <a:prstGeom prst="ellips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60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8918" y="3003699"/>
              <a:ext cx="6286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0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ปัญหา</a:t>
              </a:r>
              <a:endParaRPr lang="th-TH" sz="2000" b="1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81100" y="2762250"/>
              <a:ext cx="1390650" cy="942647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05150" y="2781300"/>
              <a:ext cx="1390650" cy="914400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5005718" y="2819400"/>
              <a:ext cx="1547218" cy="857250"/>
              <a:chOff x="5048250" y="2819400"/>
              <a:chExt cx="1547218" cy="857250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5048250" y="3009900"/>
                <a:ext cx="15472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th-TH" sz="2400" b="1" dirty="0" smtClean="0">
                    <a:solidFill>
                      <a:schemeClr val="bg2">
                        <a:lumMod val="10000"/>
                      </a:schemeClr>
                    </a:solidFill>
                    <a:latin typeface="Angsana New" pitchFamily="18" charset="-34"/>
                    <a:cs typeface="Angsana New" pitchFamily="18" charset="-34"/>
                  </a:rPr>
                  <a:t>หาแนวทางแก้ไข</a:t>
                </a:r>
                <a:endParaRPr lang="th-TH" sz="2400" b="1" dirty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5067300" y="2819400"/>
                <a:ext cx="1524000" cy="857250"/>
              </a:xfrm>
              <a:prstGeom prst="rect">
                <a:avLst/>
              </a:prstGeom>
              <a:noFill/>
              <a:ln w="9525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8" name="Rectangle 17"/>
            <p:cNvSpPr/>
            <p:nvPr/>
          </p:nvSpPr>
          <p:spPr>
            <a:xfrm>
              <a:off x="7067550" y="2800350"/>
              <a:ext cx="1943100" cy="876300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7309031" y="4991100"/>
              <a:ext cx="1443024" cy="869097"/>
              <a:chOff x="7385231" y="4457700"/>
              <a:chExt cx="1443024" cy="86909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7385231" y="4495800"/>
                <a:ext cx="144302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th-TH" sz="2400" b="1" dirty="0" smtClean="0">
                    <a:solidFill>
                      <a:schemeClr val="bg2">
                        <a:lumMod val="10000"/>
                      </a:schemeClr>
                    </a:solidFill>
                    <a:latin typeface="Angsana New" pitchFamily="18" charset="-34"/>
                    <a:cs typeface="Angsana New" pitchFamily="18" charset="-34"/>
                  </a:rPr>
                  <a:t>(ตัดสินใจ)เลือก</a:t>
                </a:r>
              </a:p>
              <a:p>
                <a:pPr algn="ctr"/>
                <a:r>
                  <a:rPr lang="th-TH" sz="2400" b="1" dirty="0" smtClean="0">
                    <a:solidFill>
                      <a:schemeClr val="bg2">
                        <a:lumMod val="10000"/>
                      </a:schemeClr>
                    </a:solidFill>
                    <a:latin typeface="Angsana New" pitchFamily="18" charset="-34"/>
                    <a:cs typeface="Angsana New" pitchFamily="18" charset="-34"/>
                  </a:rPr>
                  <a:t>แนวทางแก้ไข</a:t>
                </a:r>
                <a:endParaRPr lang="th-TH" sz="2400" b="1" dirty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410450" y="4457700"/>
                <a:ext cx="1371600" cy="800100"/>
              </a:xfrm>
              <a:prstGeom prst="rect">
                <a:avLst/>
              </a:prstGeom>
              <a:noFill/>
              <a:ln w="9525">
                <a:solidFill>
                  <a:schemeClr val="bg2">
                    <a:lumMod val="1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20" name="Flowchart: Multidocument 19"/>
            <p:cNvSpPr/>
            <p:nvPr/>
          </p:nvSpPr>
          <p:spPr>
            <a:xfrm>
              <a:off x="7181850" y="1352550"/>
              <a:ext cx="1562100" cy="857250"/>
            </a:xfrm>
            <a:prstGeom prst="flowChartMultidocument">
              <a:avLst/>
            </a:prstGeom>
            <a:noFill/>
            <a:ln w="6350">
              <a:solidFill>
                <a:srgbClr val="DA7E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302321" y="1456217"/>
              <a:ext cx="114326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รายการแนว-</a:t>
              </a:r>
            </a:p>
            <a:p>
              <a:pPr algn="ctr"/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ทางแก้ไข</a:t>
              </a:r>
              <a:endParaRPr lang="th-TH" sz="2200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157618" y="3704884"/>
              <a:ext cx="154882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Tx/>
                <a:buChar char="-"/>
              </a:pP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sz="2200" dirty="0" err="1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พาเร</a:t>
              </a: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โต </a:t>
              </a: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80:20</a:t>
              </a:r>
            </a:p>
            <a:p>
              <a:pPr>
                <a:buFontTx/>
                <a:buChar char="-"/>
              </a:pP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ตาราง ง่าย-คุ้มค่า</a:t>
              </a:r>
            </a:p>
            <a:p>
              <a:pPr>
                <a:buFontTx/>
                <a:buChar char="-"/>
              </a:pP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CATWOE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79770" y="3723934"/>
              <a:ext cx="185339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Tx/>
                <a:buChar char="-"/>
              </a:pP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5 Why</a:t>
              </a:r>
            </a:p>
            <a:p>
              <a:pPr>
                <a:buFontTx/>
                <a:buChar char="-"/>
              </a:pP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ผังก้างปลา</a:t>
              </a:r>
            </a:p>
            <a:p>
              <a:pPr>
                <a:buFontTx/>
                <a:buChar char="-"/>
              </a:pP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Root Cause Analysis</a:t>
              </a:r>
            </a:p>
            <a:p>
              <a:pPr>
                <a:buFontTx/>
                <a:buChar char="-"/>
              </a:pP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System Diagram</a:t>
              </a:r>
              <a:endParaRPr lang="th-TH" sz="2200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47070" y="4463534"/>
              <a:ext cx="1317990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Tx/>
                <a:buChar char="-"/>
              </a:pP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Affinity </a:t>
              </a:r>
              <a:endParaRPr lang="th-TH" sz="2200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  <a:p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 จัดกลุ่มปัญหา</a:t>
              </a:r>
              <a:endParaRPr lang="th-TH" sz="2200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056220" y="3701600"/>
              <a:ext cx="154080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Tx/>
                <a:buChar char="-"/>
              </a:pP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Brainstorming</a:t>
              </a:r>
            </a:p>
            <a:p>
              <a:pPr>
                <a:buFontTx/>
                <a:buChar char="-"/>
              </a:pP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Affinity </a:t>
              </a:r>
            </a:p>
            <a:p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(</a:t>
              </a: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จัดกลุ่มแนวทาง</a:t>
              </a: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)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39068" y="1388114"/>
              <a:ext cx="1287532" cy="938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  <a:buFontTx/>
                <a:buChar char="-"/>
              </a:pP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คิดสร้างสรรค์</a:t>
              </a:r>
              <a:endParaRPr lang="en-US" sz="2200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  <a:p>
              <a:pPr>
                <a:lnSpc>
                  <a:spcPts val="2200"/>
                </a:lnSpc>
                <a:buFontTx/>
                <a:buChar char="-"/>
              </a:pP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คิดเชิงกลยุทธ์</a:t>
              </a:r>
            </a:p>
            <a:p>
              <a:pPr>
                <a:lnSpc>
                  <a:spcPts val="2200"/>
                </a:lnSpc>
                <a:buFontTx/>
                <a:buChar char="-"/>
              </a:pP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คิดวิเคราะห์</a:t>
              </a:r>
              <a:endParaRPr lang="en-US" sz="2200" dirty="0" smtClean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266700" y="3933164"/>
              <a:ext cx="533400" cy="457200"/>
            </a:xfrm>
            <a:prstGeom prst="ellipse">
              <a:avLst/>
            </a:prstGeom>
            <a:noFill/>
            <a:ln w="12700">
              <a:solidFill>
                <a:schemeClr val="bg2">
                  <a:lumMod val="2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1133" y="3962847"/>
              <a:ext cx="6286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20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ปัญหา</a:t>
              </a:r>
              <a:endParaRPr lang="th-TH" sz="2000" b="1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267553" y="5843835"/>
              <a:ext cx="139172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Tx/>
                <a:buChar char="-"/>
              </a:pP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 Decision Tree</a:t>
              </a:r>
            </a:p>
            <a:p>
              <a:pPr>
                <a:buFontTx/>
                <a:buChar char="-"/>
              </a:pP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</a:t>
              </a:r>
              <a:r>
                <a:rPr lang="th-TH" sz="2200" dirty="0" err="1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พาเร</a:t>
              </a:r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โต </a:t>
              </a: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80:20</a:t>
              </a: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flipV="1">
              <a:off x="4593264" y="3240733"/>
              <a:ext cx="423087" cy="128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2619064" y="3244271"/>
              <a:ext cx="423087" cy="128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V="1">
              <a:off x="6606439" y="3244271"/>
              <a:ext cx="423087" cy="128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2" idx="2"/>
            </p:cNvCxnSpPr>
            <p:nvPr/>
          </p:nvCxnSpPr>
          <p:spPr>
            <a:xfrm rot="5400000">
              <a:off x="7602159" y="4526202"/>
              <a:ext cx="793141" cy="608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7030993" y="3701788"/>
              <a:ext cx="1941557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FontTx/>
                <a:buChar char="-"/>
              </a:pPr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 Cost-Benefit Analysis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730013" y="2410040"/>
              <a:ext cx="354508" cy="25873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839971" y="3795825"/>
              <a:ext cx="297712" cy="23391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V="1">
              <a:off x="772543" y="3205285"/>
              <a:ext cx="423087" cy="1283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rot="5400000">
              <a:off x="7735221" y="2418866"/>
              <a:ext cx="478475" cy="78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26" idx="2"/>
              <a:endCxn id="17" idx="0"/>
            </p:cNvCxnSpPr>
            <p:nvPr/>
          </p:nvCxnSpPr>
          <p:spPr>
            <a:xfrm rot="16200000" flipH="1">
              <a:off x="5538518" y="2571149"/>
              <a:ext cx="492567" cy="3934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Box 60"/>
            <p:cNvSpPr txBox="1"/>
            <p:nvPr/>
          </p:nvSpPr>
          <p:spPr>
            <a:xfrm>
              <a:off x="5402323" y="5038391"/>
              <a:ext cx="116570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4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ดำเนินการ</a:t>
              </a:r>
            </a:p>
            <a:p>
              <a:pPr algn="ctr"/>
              <a:r>
                <a:rPr lang="th-TH" sz="24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แก้ไขปัญหา</a:t>
              </a:r>
              <a:endParaRPr lang="th-TH" sz="2400" b="1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275536" y="4997669"/>
              <a:ext cx="1390650" cy="804039"/>
            </a:xfrm>
            <a:prstGeom prst="rect">
              <a:avLst/>
            </a:prstGeom>
            <a:noFill/>
            <a:ln w="9525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46386" y="4398579"/>
              <a:ext cx="4477407" cy="1166650"/>
            </a:xfrm>
            <a:custGeom>
              <a:avLst/>
              <a:gdLst>
                <a:gd name="connsiteX0" fmla="*/ 0 w 4288221"/>
                <a:gd name="connsiteY0" fmla="*/ 0 h 1040524"/>
                <a:gd name="connsiteX1" fmla="*/ 583324 w 4288221"/>
                <a:gd name="connsiteY1" fmla="*/ 378372 h 1040524"/>
                <a:gd name="connsiteX2" fmla="*/ 1198179 w 4288221"/>
                <a:gd name="connsiteY2" fmla="*/ 662151 h 1040524"/>
                <a:gd name="connsiteX3" fmla="*/ 2049517 w 4288221"/>
                <a:gd name="connsiteY3" fmla="*/ 961696 h 1040524"/>
                <a:gd name="connsiteX4" fmla="*/ 4288221 w 4288221"/>
                <a:gd name="connsiteY4" fmla="*/ 1040524 h 1040524"/>
                <a:gd name="connsiteX5" fmla="*/ 4288221 w 4288221"/>
                <a:gd name="connsiteY5" fmla="*/ 1040524 h 1040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8221" h="1040524">
                  <a:moveTo>
                    <a:pt x="0" y="0"/>
                  </a:moveTo>
                  <a:cubicBezTo>
                    <a:pt x="191814" y="134007"/>
                    <a:pt x="383628" y="268014"/>
                    <a:pt x="583324" y="378372"/>
                  </a:cubicBezTo>
                  <a:cubicBezTo>
                    <a:pt x="783020" y="488730"/>
                    <a:pt x="953814" y="564930"/>
                    <a:pt x="1198179" y="662151"/>
                  </a:cubicBezTo>
                  <a:cubicBezTo>
                    <a:pt x="1442544" y="759372"/>
                    <a:pt x="1534510" y="898634"/>
                    <a:pt x="2049517" y="961696"/>
                  </a:cubicBezTo>
                  <a:cubicBezTo>
                    <a:pt x="2564524" y="1024758"/>
                    <a:pt x="4288221" y="1040524"/>
                    <a:pt x="4288221" y="1040524"/>
                  </a:cubicBezTo>
                  <a:lnTo>
                    <a:pt x="4288221" y="1040524"/>
                  </a:lnTo>
                </a:path>
              </a:pathLst>
            </a:custGeom>
            <a:ln w="12700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6463862" y="3720662"/>
              <a:ext cx="231228" cy="1213945"/>
            </a:xfrm>
            <a:custGeom>
              <a:avLst/>
              <a:gdLst>
                <a:gd name="connsiteX0" fmla="*/ 0 w 231228"/>
                <a:gd name="connsiteY0" fmla="*/ 0 h 1213945"/>
                <a:gd name="connsiteX1" fmla="*/ 141890 w 231228"/>
                <a:gd name="connsiteY1" fmla="*/ 362607 h 1213945"/>
                <a:gd name="connsiteX2" fmla="*/ 220717 w 231228"/>
                <a:gd name="connsiteY2" fmla="*/ 551793 h 1213945"/>
                <a:gd name="connsiteX3" fmla="*/ 204952 w 231228"/>
                <a:gd name="connsiteY3" fmla="*/ 788276 h 1213945"/>
                <a:gd name="connsiteX4" fmla="*/ 63062 w 231228"/>
                <a:gd name="connsiteY4" fmla="*/ 1213945 h 1213945"/>
                <a:gd name="connsiteX5" fmla="*/ 63062 w 231228"/>
                <a:gd name="connsiteY5" fmla="*/ 1213945 h 1213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1228" h="1213945">
                  <a:moveTo>
                    <a:pt x="0" y="0"/>
                  </a:moveTo>
                  <a:cubicBezTo>
                    <a:pt x="52552" y="135321"/>
                    <a:pt x="105104" y="270642"/>
                    <a:pt x="141890" y="362607"/>
                  </a:cubicBezTo>
                  <a:cubicBezTo>
                    <a:pt x="178676" y="454572"/>
                    <a:pt x="210207" y="480848"/>
                    <a:pt x="220717" y="551793"/>
                  </a:cubicBezTo>
                  <a:cubicBezTo>
                    <a:pt x="231227" y="622738"/>
                    <a:pt x="231228" y="677917"/>
                    <a:pt x="204952" y="788276"/>
                  </a:cubicBezTo>
                  <a:cubicBezTo>
                    <a:pt x="178676" y="898635"/>
                    <a:pt x="63062" y="1213945"/>
                    <a:pt x="63062" y="1213945"/>
                  </a:cubicBezTo>
                  <a:lnTo>
                    <a:pt x="63062" y="1213945"/>
                  </a:lnTo>
                </a:path>
              </a:pathLst>
            </a:custGeom>
            <a:ln w="15875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 flipV="1">
              <a:off x="6774603" y="5414657"/>
              <a:ext cx="423087" cy="12830"/>
            </a:xfrm>
            <a:prstGeom prst="straightConnector1">
              <a:avLst/>
            </a:prstGeom>
            <a:ln w="38100">
              <a:solidFill>
                <a:srgbClr val="FF0000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Flowchart: Multidocument 71"/>
            <p:cNvSpPr/>
            <p:nvPr/>
          </p:nvSpPr>
          <p:spPr>
            <a:xfrm>
              <a:off x="1895143" y="1489184"/>
              <a:ext cx="1562100" cy="857250"/>
            </a:xfrm>
            <a:prstGeom prst="flowChartMultidocument">
              <a:avLst/>
            </a:prstGeom>
            <a:noFill/>
            <a:ln w="6350">
              <a:solidFill>
                <a:srgbClr val="DA7E0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026034" y="1592851"/>
              <a:ext cx="112242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h-TH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ข้อมูลจาก</a:t>
              </a:r>
            </a:p>
            <a:p>
              <a:pPr algn="ctr"/>
              <a:r>
                <a:rPr lang="en-US" sz="2200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Check Sheet</a:t>
              </a:r>
              <a:endParaRPr lang="th-TH" sz="2200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 rot="16200000" flipH="1">
              <a:off x="3214007" y="2331138"/>
              <a:ext cx="421624" cy="244850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ys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 rot="10800000" flipV="1">
              <a:off x="1024759" y="1970690"/>
              <a:ext cx="709448" cy="110358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sysDash"/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/>
            <p:cNvSpPr/>
            <p:nvPr/>
          </p:nvSpPr>
          <p:spPr>
            <a:xfrm>
              <a:off x="1989904" y="5451510"/>
              <a:ext cx="181331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2200" b="1" dirty="0" smtClean="0">
                  <a:solidFill>
                    <a:schemeClr val="bg2">
                      <a:lumMod val="10000"/>
                    </a:schemeClr>
                  </a:solidFill>
                  <a:latin typeface="Angsana New" pitchFamily="18" charset="-34"/>
                  <a:cs typeface="Angsana New" pitchFamily="18" charset="-34"/>
                </a:rPr>
                <a:t>ตาราง สำคัญ-เร่งด่วน</a:t>
              </a:r>
              <a:endParaRPr lang="th-TH" sz="2200" b="1" dirty="0">
                <a:solidFill>
                  <a:schemeClr val="bg2">
                    <a:lumMod val="10000"/>
                  </a:schemeClr>
                </a:solidFill>
                <a:latin typeface="Angsana New" pitchFamily="18" charset="-34"/>
                <a:cs typeface="Angsana New" pitchFamily="18" charset="-34"/>
              </a:endParaRPr>
            </a:p>
          </p:txBody>
        </p:sp>
      </p:grp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 txBox="1">
            <a:spLocks/>
          </p:cNvSpPr>
          <p:nvPr/>
        </p:nvSpPr>
        <p:spPr>
          <a:xfrm>
            <a:off x="2428875" y="2928938"/>
            <a:ext cx="4143375" cy="785812"/>
          </a:xfrm>
          <a:prstGeom prst="rect">
            <a:avLst/>
          </a:prstGeo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th-TH" sz="4400" b="1" dirty="0">
                <a:solidFill>
                  <a:srgbClr val="002060"/>
                </a:solidFill>
                <a:latin typeface="AngsanaUPC" pitchFamily="18" charset="-34"/>
                <a:ea typeface="+mj-ea"/>
                <a:cs typeface="AngsanaUPC" pitchFamily="18" charset="-34"/>
              </a:rPr>
              <a:t>ขอให้โชคดี...</a:t>
            </a:r>
            <a:r>
              <a:rPr lang="th-TH" sz="4400" b="1" dirty="0" smtClean="0">
                <a:solidFill>
                  <a:srgbClr val="002060"/>
                </a:solidFill>
                <a:latin typeface="AngsanaUPC" pitchFamily="18" charset="-34"/>
                <a:ea typeface="+mj-ea"/>
                <a:cs typeface="AngsanaUPC" pitchFamily="18" charset="-34"/>
              </a:rPr>
              <a:t>สวัสดี</a:t>
            </a:r>
            <a:endParaRPr lang="th-TH" sz="4400" b="1" dirty="0">
              <a:solidFill>
                <a:srgbClr val="002060"/>
              </a:solidFill>
              <a:latin typeface="AngsanaUPC" pitchFamily="18" charset="-34"/>
              <a:ea typeface="+mj-ea"/>
              <a:cs typeface="AngsanaUPC" pitchFamily="18" charset="-34"/>
            </a:endParaRPr>
          </a:p>
        </p:txBody>
      </p:sp>
      <p:sp>
        <p:nvSpPr>
          <p:cNvPr id="3" name="ตัวแทนเนื้อหา 2"/>
          <p:cNvSpPr txBox="1">
            <a:spLocks/>
          </p:cNvSpPr>
          <p:nvPr/>
        </p:nvSpPr>
        <p:spPr bwMode="auto">
          <a:xfrm>
            <a:off x="500063" y="642938"/>
            <a:ext cx="835183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th-TH" sz="4000" b="1" i="1">
                <a:solidFill>
                  <a:srgbClr val="C00000"/>
                </a:solidFill>
                <a:latin typeface="AngsanaUPC" pitchFamily="18" charset="-34"/>
                <a:cs typeface="AngsanaUPC" pitchFamily="18" charset="-34"/>
              </a:rPr>
              <a:t>ปัญหา...สร้างเสริมปัญญา</a:t>
            </a:r>
          </a:p>
          <a:p>
            <a:pPr algn="ctr"/>
            <a:r>
              <a:rPr lang="th-TH" sz="4000" b="1" i="1">
                <a:solidFill>
                  <a:srgbClr val="C00000"/>
                </a:solidFill>
                <a:latin typeface="AngsanaUPC" pitchFamily="18" charset="-34"/>
                <a:cs typeface="AngsanaUPC" pitchFamily="18" charset="-34"/>
              </a:rPr>
              <a:t>แนวการแก้ไขปัญหา...อยู่รอบๆ ตัวเรา</a:t>
            </a:r>
          </a:p>
          <a:p>
            <a:pPr algn="ctr"/>
            <a:r>
              <a:rPr lang="th-TH" sz="4000" b="1" i="1">
                <a:solidFill>
                  <a:srgbClr val="C00000"/>
                </a:solidFill>
                <a:latin typeface="AngsanaUPC" pitchFamily="18" charset="-34"/>
                <a:cs typeface="AngsanaUPC" pitchFamily="18" charset="-34"/>
              </a:rPr>
              <a:t>กล้าตัดสินใจ...บรรลุผลสำเร็จแน่นอน</a:t>
            </a:r>
          </a:p>
        </p:txBody>
      </p:sp>
      <p:sp>
        <p:nvSpPr>
          <p:cNvPr id="5" name="Rectangle 4"/>
          <p:cNvSpPr/>
          <p:nvPr/>
        </p:nvSpPr>
        <p:spPr>
          <a:xfrm>
            <a:off x="3177304" y="5300680"/>
            <a:ext cx="3132974" cy="4277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th-TH" sz="2000" b="1" dirty="0" smtClean="0">
                <a:solidFill>
                  <a:schemeClr val="bg2">
                    <a:lumMod val="10000"/>
                  </a:schemeClr>
                </a:solidFill>
              </a:rPr>
              <a:t>http://www.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</a:rPr>
              <a:t>coach-air.net</a:t>
            </a:r>
            <a:endParaRPr lang="th-TH" sz="2000" b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6" name="Picture 6" descr="logo_3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6114" y="3824296"/>
            <a:ext cx="1873250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866900" y="4610114"/>
            <a:ext cx="5962650" cy="71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088" tIns="48044" rIns="96088" bIns="48044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http://www.entraining.net</a:t>
            </a:r>
          </a:p>
          <a:p>
            <a:pPr algn="ctr">
              <a:defRPr/>
            </a:pP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latin typeface="+mn-lt"/>
                <a:ea typeface="Arial Unicode MS" pitchFamily="34" charset="-128"/>
                <a:cs typeface="Arial Unicode MS" pitchFamily="34" charset="-128"/>
              </a:rPr>
              <a:t>http://www.facebook.com/CSREntraining</a:t>
            </a:r>
            <a:endParaRPr lang="th-TH" sz="2000" b="1" dirty="0">
              <a:solidFill>
                <a:schemeClr val="bg2">
                  <a:lumMod val="10000"/>
                </a:schemeClr>
              </a:solidFill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  <p:bldP spid="7" grpId="0" build="p" advAuto="0"/>
    </p:bldLst>
  </p:timing>
</p:sld>
</file>

<file path=ppt/theme/theme1.xml><?xml version="1.0" encoding="utf-8"?>
<a:theme xmlns:a="http://schemas.openxmlformats.org/drawingml/2006/main" name="Default Design">
  <a:themeElements>
    <a:clrScheme name="Lorry White">
      <a:dk1>
        <a:srgbClr val="5F5F5F"/>
      </a:dk1>
      <a:lt1>
        <a:srgbClr val="7F7F7F"/>
      </a:lt1>
      <a:dk2>
        <a:srgbClr val="5F5F5F"/>
      </a:dk2>
      <a:lt2>
        <a:srgbClr val="F2F2F2"/>
      </a:lt2>
      <a:accent1>
        <a:srgbClr val="89AFD5"/>
      </a:accent1>
      <a:accent2>
        <a:srgbClr val="336394"/>
      </a:accent2>
      <a:accent3>
        <a:srgbClr val="234466"/>
      </a:accent3>
      <a:accent4>
        <a:srgbClr val="5D91C7"/>
      </a:accent4>
      <a:accent5>
        <a:srgbClr val="CFDFEE"/>
      </a:accent5>
      <a:accent6>
        <a:srgbClr val="A2C0DF"/>
      </a:accent6>
      <a:hlink>
        <a:srgbClr val="0070C0"/>
      </a:hlink>
      <a:folHlink>
        <a:srgbClr val="33639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AB57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9D3B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Lorry White">
      <a:dk1>
        <a:srgbClr val="5F5F5F"/>
      </a:dk1>
      <a:lt1>
        <a:srgbClr val="7F7F7F"/>
      </a:lt1>
      <a:dk2>
        <a:srgbClr val="5F5F5F"/>
      </a:dk2>
      <a:lt2>
        <a:srgbClr val="F2F2F2"/>
      </a:lt2>
      <a:accent1>
        <a:srgbClr val="89AFD5"/>
      </a:accent1>
      <a:accent2>
        <a:srgbClr val="336394"/>
      </a:accent2>
      <a:accent3>
        <a:srgbClr val="234466"/>
      </a:accent3>
      <a:accent4>
        <a:srgbClr val="5D91C7"/>
      </a:accent4>
      <a:accent5>
        <a:srgbClr val="CFDFEE"/>
      </a:accent5>
      <a:accent6>
        <a:srgbClr val="A2C0DF"/>
      </a:accent6>
      <a:hlink>
        <a:srgbClr val="0070C0"/>
      </a:hlink>
      <a:folHlink>
        <a:srgbClr val="33639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AB57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9D3B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5173</TotalTime>
  <Words>869</Words>
  <Application>Microsoft Office PowerPoint</Application>
  <PresentationFormat>On-screen Show (4:3)</PresentationFormat>
  <Paragraphs>148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Default Design</vt:lpstr>
      <vt:lpstr>1_Default Design</vt:lpstr>
      <vt:lpstr>ทักษะการแก้ปัญหา สำหรับผู้นำ Problem Solving Skill for Leader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เครื่องมือการแก้ไขปัญหา (Problem Solving Tools)</vt:lpstr>
      <vt:lpstr>Slide 14</vt:lpstr>
      <vt:lpstr>Slide 15</vt:lpstr>
    </vt:vector>
  </TitlesOfParts>
  <Company>Clearly Presented Ltd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Rainbow Pencils PowerPoint Template</dc:title>
  <dc:creator>Presentation Magazine</dc:creator>
  <cp:lastModifiedBy>win8</cp:lastModifiedBy>
  <cp:revision>505</cp:revision>
  <dcterms:created xsi:type="dcterms:W3CDTF">2009-11-03T13:35:13Z</dcterms:created>
  <dcterms:modified xsi:type="dcterms:W3CDTF">2015-04-21T09:34:38Z</dcterms:modified>
</cp:coreProperties>
</file>