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9" r:id="rId4"/>
    <p:sldId id="260" r:id="rId5"/>
    <p:sldId id="262" r:id="rId6"/>
    <p:sldId id="266" r:id="rId7"/>
    <p:sldId id="267" r:id="rId8"/>
    <p:sldId id="268" r:id="rId9"/>
    <p:sldId id="270" r:id="rId10"/>
    <p:sldId id="271" r:id="rId11"/>
    <p:sldId id="272" r:id="rId12"/>
    <p:sldId id="273" r:id="rId13"/>
    <p:sldId id="284" r:id="rId14"/>
    <p:sldId id="276" r:id="rId15"/>
    <p:sldId id="277" r:id="rId16"/>
    <p:sldId id="257" r:id="rId17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51" autoAdjust="0"/>
  </p:normalViewPr>
  <p:slideViewPr>
    <p:cSldViewPr>
      <p:cViewPr>
        <p:scale>
          <a:sx n="60" d="100"/>
          <a:sy n="60" d="100"/>
        </p:scale>
        <p:origin x="-1560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928" y="-90"/>
      </p:cViewPr>
      <p:guideLst>
        <p:guide orient="horz" pos="3133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36E3B-FF66-4A1F-A2B4-308B0FE02F21}" type="datetimeFigureOut">
              <a:rPr lang="th-TH" smtClean="0"/>
              <a:pPr/>
              <a:t>21/04/58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5B200-E86F-4CD3-91D2-B9FCFAEED1BB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1C512-64E5-465E-BA92-364E6B7E3854}" type="datetimeFigureOut">
              <a:rPr lang="th-TH" smtClean="0"/>
              <a:pPr/>
              <a:t>21/04/58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DC6A0-443F-46D8-BB28-7C5AF982A44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h-T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1</a:t>
            </a:fld>
            <a:endParaRPr lang="th-TH"/>
          </a:p>
        </p:txBody>
      </p:sp>
      <p:sp>
        <p:nvSpPr>
          <p:cNvPr id="11" name="Notes Placeholder 10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2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3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11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4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5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6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7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8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9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10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11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839" y="4723685"/>
            <a:ext cx="5488325" cy="44753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66" tIns="46583" rIns="93166" bIns="46583"/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13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14</a:t>
            </a:fld>
            <a:endParaRPr lang="th-TH"/>
          </a:p>
        </p:txBody>
      </p:sp>
      <p:sp>
        <p:nvSpPr>
          <p:cNvPr id="5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DC6A0-443F-46D8-BB28-7C5AF982A444}" type="slidenum">
              <a:rPr lang="th-TH" smtClean="0"/>
              <a:pPr/>
              <a:t>15</a:t>
            </a:fld>
            <a:endParaRPr lang="th-TH" dirty="0"/>
          </a:p>
        </p:txBody>
      </p:sp>
      <p:sp>
        <p:nvSpPr>
          <p:cNvPr id="10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gi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blipFill dpi="0" rotWithShape="1">
          <a:blip r:embed="rId2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 l="-4000" t="-16000" r="-4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and Content">
    <p:bg>
      <p:bgPr>
        <a:blipFill dpi="0" rotWithShape="1">
          <a:blip r:embed="rId2" cstate="print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Picture3"/>
          <p:cNvPicPr>
            <a:picLocks noChangeAspect="1" noChangeArrowheads="1"/>
          </p:cNvPicPr>
          <p:nvPr/>
        </p:nvPicPr>
        <p:blipFill>
          <a:blip r:embed="rId2" cstate="print"/>
          <a:srcRect b="8699"/>
          <a:stretch>
            <a:fillRect/>
          </a:stretch>
        </p:blipFill>
        <p:spPr bwMode="auto">
          <a:xfrm>
            <a:off x="865188" y="2276475"/>
            <a:ext cx="80994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Espace réservé du 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r>
              <a:rPr lang="th-TH" smtClean="0"/>
              <a:t>Click to edit Master title style</a:t>
            </a:r>
          </a:p>
        </p:txBody>
      </p:sp>
      <p:sp>
        <p:nvSpPr>
          <p:cNvPr id="19459" name="Espace réservé du text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itchFamily="34" charset="0"/>
              <a:buNone/>
              <a:defRPr smtClean="0"/>
            </a:lvl1pPr>
          </a:lstStyle>
          <a:p>
            <a:r>
              <a:rPr lang="th-TH" smtClean="0"/>
              <a:t>Click to edit Master subtitle style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FCB22B9-3335-4232-B63C-910A592B9CD4}" type="datetimeFigureOut">
              <a:rPr lang="fr-FR"/>
              <a:pPr>
                <a:defRPr/>
              </a:pPr>
              <a:t>21/04/2015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22E79E0-77B7-49E6-91DD-97A09572897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733EF-F6E9-4CAA-BD81-348EE38BE25E}" type="datetimeFigureOut">
              <a:rPr lang="fr-FR"/>
              <a:pPr>
                <a:defRPr/>
              </a:pPr>
              <a:t>21/04/2015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66090-8F3A-497D-B733-DD2951A68DA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BFE5A-8091-4C3A-8B6F-4983CF3A33D7}" type="datetimeFigureOut">
              <a:rPr lang="fr-FR"/>
              <a:pPr>
                <a:defRPr/>
              </a:pPr>
              <a:t>21/04/2015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C8724-683A-4FF4-9265-2F31B4BD26A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BFFAF-0DB1-42C5-AEE8-04DE708881C6}" type="datetimeFigureOut">
              <a:rPr lang="fr-FR"/>
              <a:pPr>
                <a:defRPr/>
              </a:pPr>
              <a:t>21/04/2015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E0250-8FD6-4C38-94DF-1AB0D8DB111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CAB74-3D18-4B37-B075-747D9B9D14E9}" type="datetimeFigureOut">
              <a:rPr lang="fr-FR"/>
              <a:pPr>
                <a:defRPr/>
              </a:pPr>
              <a:t>21/04/2015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914D0-BBEC-4A63-8E21-C1532E44066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grpSp>
        <p:nvGrpSpPr>
          <p:cNvPr id="2" name="Group 8"/>
          <p:cNvGrpSpPr/>
          <p:nvPr userDrawn="1"/>
        </p:nvGrpSpPr>
        <p:grpSpPr>
          <a:xfrm>
            <a:off x="6675438" y="100013"/>
            <a:ext cx="2406650" cy="6586537"/>
            <a:chOff x="6675438" y="100013"/>
            <a:chExt cx="2406650" cy="6586537"/>
          </a:xfrm>
        </p:grpSpPr>
        <p:sp>
          <p:nvSpPr>
            <p:cNvPr id="10" name="Freeform 55"/>
            <p:cNvSpPr>
              <a:spLocks/>
            </p:cNvSpPr>
            <p:nvPr userDrawn="1"/>
          </p:nvSpPr>
          <p:spPr bwMode="auto">
            <a:xfrm rot="1515884">
              <a:off x="8310563" y="915988"/>
              <a:ext cx="611187" cy="563562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1" name="Freeform 56"/>
            <p:cNvSpPr>
              <a:spLocks/>
            </p:cNvSpPr>
            <p:nvPr userDrawn="1"/>
          </p:nvSpPr>
          <p:spPr bwMode="auto">
            <a:xfrm rot="21429327">
              <a:off x="7597775" y="706438"/>
              <a:ext cx="438150" cy="404812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2" name="Freeform 57"/>
            <p:cNvSpPr>
              <a:spLocks/>
            </p:cNvSpPr>
            <p:nvPr userDrawn="1"/>
          </p:nvSpPr>
          <p:spPr bwMode="auto">
            <a:xfrm rot="20355630">
              <a:off x="8494713" y="265113"/>
              <a:ext cx="355600" cy="328612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3" name="Freeform 58"/>
            <p:cNvSpPr>
              <a:spLocks/>
            </p:cNvSpPr>
            <p:nvPr userDrawn="1"/>
          </p:nvSpPr>
          <p:spPr bwMode="auto">
            <a:xfrm rot="21294164">
              <a:off x="8007350" y="1112838"/>
              <a:ext cx="280988" cy="2603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4" name="Freeform 59"/>
            <p:cNvSpPr>
              <a:spLocks/>
            </p:cNvSpPr>
            <p:nvPr userDrawn="1"/>
          </p:nvSpPr>
          <p:spPr bwMode="auto">
            <a:xfrm rot="19378728">
              <a:off x="8248650" y="100013"/>
              <a:ext cx="222250" cy="206375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5" name="Freeform 60"/>
            <p:cNvSpPr>
              <a:spLocks/>
            </p:cNvSpPr>
            <p:nvPr userDrawn="1"/>
          </p:nvSpPr>
          <p:spPr bwMode="auto">
            <a:xfrm rot="21429327">
              <a:off x="7392988" y="106363"/>
              <a:ext cx="315912" cy="29210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6" name="Freeform 61"/>
            <p:cNvSpPr>
              <a:spLocks/>
            </p:cNvSpPr>
            <p:nvPr userDrawn="1"/>
          </p:nvSpPr>
          <p:spPr bwMode="auto">
            <a:xfrm rot="780655">
              <a:off x="7689850" y="358775"/>
              <a:ext cx="211138" cy="195263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7" name="Freeform 62"/>
            <p:cNvSpPr>
              <a:spLocks/>
            </p:cNvSpPr>
            <p:nvPr userDrawn="1"/>
          </p:nvSpPr>
          <p:spPr bwMode="auto">
            <a:xfrm rot="19649294">
              <a:off x="8334375" y="1857375"/>
              <a:ext cx="203200" cy="188913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8" name="Freeform 63"/>
            <p:cNvSpPr>
              <a:spLocks/>
            </p:cNvSpPr>
            <p:nvPr userDrawn="1"/>
          </p:nvSpPr>
          <p:spPr bwMode="auto">
            <a:xfrm rot="20166233">
              <a:off x="8789988" y="1500188"/>
              <a:ext cx="225425" cy="2095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9" name="Freeform 64"/>
            <p:cNvSpPr>
              <a:spLocks/>
            </p:cNvSpPr>
            <p:nvPr userDrawn="1"/>
          </p:nvSpPr>
          <p:spPr bwMode="auto">
            <a:xfrm rot="1120034">
              <a:off x="8580438" y="2085975"/>
              <a:ext cx="338137" cy="314325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0" name="Freeform 65"/>
            <p:cNvSpPr>
              <a:spLocks/>
            </p:cNvSpPr>
            <p:nvPr userDrawn="1"/>
          </p:nvSpPr>
          <p:spPr bwMode="auto">
            <a:xfrm rot="20790644">
              <a:off x="8493125" y="2484438"/>
              <a:ext cx="533400" cy="496887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1" name="Freeform 66"/>
            <p:cNvSpPr>
              <a:spLocks/>
            </p:cNvSpPr>
            <p:nvPr userDrawn="1"/>
          </p:nvSpPr>
          <p:spPr bwMode="auto">
            <a:xfrm rot="19649294">
              <a:off x="7362825" y="641350"/>
              <a:ext cx="138113" cy="1285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2" name="Freeform 67"/>
            <p:cNvSpPr>
              <a:spLocks/>
            </p:cNvSpPr>
            <p:nvPr userDrawn="1"/>
          </p:nvSpPr>
          <p:spPr bwMode="auto">
            <a:xfrm rot="1558811">
              <a:off x="8605838" y="712788"/>
              <a:ext cx="157162" cy="1460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3" name="Freeform 68"/>
            <p:cNvSpPr>
              <a:spLocks/>
            </p:cNvSpPr>
            <p:nvPr userDrawn="1"/>
          </p:nvSpPr>
          <p:spPr bwMode="auto">
            <a:xfrm rot="18472662">
              <a:off x="7022306" y="151607"/>
              <a:ext cx="163513" cy="15240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4" name="Freeform 69"/>
            <p:cNvSpPr>
              <a:spLocks/>
            </p:cNvSpPr>
            <p:nvPr userDrawn="1"/>
          </p:nvSpPr>
          <p:spPr bwMode="auto">
            <a:xfrm rot="1800000">
              <a:off x="8978900" y="300038"/>
              <a:ext cx="103188" cy="96837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5" name="Freeform 70"/>
            <p:cNvSpPr>
              <a:spLocks/>
            </p:cNvSpPr>
            <p:nvPr userDrawn="1"/>
          </p:nvSpPr>
          <p:spPr bwMode="auto">
            <a:xfrm rot="2230206">
              <a:off x="8709025" y="3268663"/>
              <a:ext cx="352425" cy="327025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6" name="Freeform 71"/>
            <p:cNvSpPr>
              <a:spLocks/>
            </p:cNvSpPr>
            <p:nvPr userDrawn="1"/>
          </p:nvSpPr>
          <p:spPr bwMode="auto">
            <a:xfrm rot="21051728">
              <a:off x="8629650" y="4095750"/>
              <a:ext cx="322263" cy="2984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7" name="Freeform 72"/>
            <p:cNvSpPr>
              <a:spLocks/>
            </p:cNvSpPr>
            <p:nvPr userDrawn="1"/>
          </p:nvSpPr>
          <p:spPr bwMode="auto">
            <a:xfrm rot="1164038">
              <a:off x="8507413" y="4779963"/>
              <a:ext cx="233362" cy="21590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8" name="Freeform 73"/>
            <p:cNvSpPr>
              <a:spLocks/>
            </p:cNvSpPr>
            <p:nvPr userDrawn="1"/>
          </p:nvSpPr>
          <p:spPr bwMode="auto">
            <a:xfrm rot="2400620">
              <a:off x="8845550" y="4406900"/>
              <a:ext cx="139700" cy="1285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9" name="Freeform 74"/>
            <p:cNvSpPr>
              <a:spLocks/>
            </p:cNvSpPr>
            <p:nvPr userDrawn="1"/>
          </p:nvSpPr>
          <p:spPr bwMode="auto">
            <a:xfrm rot="20529758">
              <a:off x="8566150" y="4616450"/>
              <a:ext cx="98425" cy="904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0" name="Freeform 75"/>
            <p:cNvSpPr>
              <a:spLocks/>
            </p:cNvSpPr>
            <p:nvPr userDrawn="1"/>
          </p:nvSpPr>
          <p:spPr bwMode="auto">
            <a:xfrm rot="951161">
              <a:off x="8982075" y="3171825"/>
              <a:ext cx="98425" cy="904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1" name="Freeform 76"/>
            <p:cNvSpPr>
              <a:spLocks/>
            </p:cNvSpPr>
            <p:nvPr userDrawn="1"/>
          </p:nvSpPr>
          <p:spPr bwMode="auto">
            <a:xfrm rot="2400620">
              <a:off x="8067675" y="5016500"/>
              <a:ext cx="139700" cy="1285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2" name="Freeform 77"/>
            <p:cNvSpPr>
              <a:spLocks/>
            </p:cNvSpPr>
            <p:nvPr userDrawn="1"/>
          </p:nvSpPr>
          <p:spPr bwMode="auto">
            <a:xfrm rot="18029544">
              <a:off x="6819900" y="522288"/>
              <a:ext cx="96837" cy="904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3" name="Freeform 53"/>
            <p:cNvSpPr>
              <a:spLocks/>
            </p:cNvSpPr>
            <p:nvPr userDrawn="1"/>
          </p:nvSpPr>
          <p:spPr bwMode="auto">
            <a:xfrm rot="1179229">
              <a:off x="6850063" y="5157788"/>
              <a:ext cx="1658937" cy="1528762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4" name="Freeform 78"/>
            <p:cNvSpPr>
              <a:spLocks/>
            </p:cNvSpPr>
            <p:nvPr userDrawn="1"/>
          </p:nvSpPr>
          <p:spPr bwMode="auto">
            <a:xfrm rot="18029544">
              <a:off x="6670675" y="138113"/>
              <a:ext cx="150813" cy="141287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CAB74-3D18-4B37-B075-747D9B9D14E9}" type="datetimeFigureOut">
              <a:rPr lang="fr-FR"/>
              <a:pPr>
                <a:defRPr/>
              </a:pPr>
              <a:t>21/04/2015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914D0-BBEC-4A63-8E21-C1532E44066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grpSp>
        <p:nvGrpSpPr>
          <p:cNvPr id="2" name="Group 34"/>
          <p:cNvGrpSpPr/>
          <p:nvPr userDrawn="1"/>
        </p:nvGrpSpPr>
        <p:grpSpPr>
          <a:xfrm>
            <a:off x="7429520" y="100013"/>
            <a:ext cx="1652568" cy="4043367"/>
            <a:chOff x="6675438" y="100013"/>
            <a:chExt cx="2406650" cy="5045075"/>
          </a:xfrm>
        </p:grpSpPr>
        <p:sp>
          <p:nvSpPr>
            <p:cNvPr id="10" name="Freeform 55"/>
            <p:cNvSpPr>
              <a:spLocks/>
            </p:cNvSpPr>
            <p:nvPr userDrawn="1"/>
          </p:nvSpPr>
          <p:spPr bwMode="auto">
            <a:xfrm rot="1515884">
              <a:off x="8310563" y="915988"/>
              <a:ext cx="611187" cy="563562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1" name="Freeform 56"/>
            <p:cNvSpPr>
              <a:spLocks/>
            </p:cNvSpPr>
            <p:nvPr userDrawn="1"/>
          </p:nvSpPr>
          <p:spPr bwMode="auto">
            <a:xfrm rot="21429327">
              <a:off x="7597775" y="706438"/>
              <a:ext cx="438150" cy="404812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2" name="Freeform 57"/>
            <p:cNvSpPr>
              <a:spLocks/>
            </p:cNvSpPr>
            <p:nvPr userDrawn="1"/>
          </p:nvSpPr>
          <p:spPr bwMode="auto">
            <a:xfrm rot="20355630">
              <a:off x="8494713" y="265113"/>
              <a:ext cx="355600" cy="328612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3" name="Freeform 58"/>
            <p:cNvSpPr>
              <a:spLocks/>
            </p:cNvSpPr>
            <p:nvPr userDrawn="1"/>
          </p:nvSpPr>
          <p:spPr bwMode="auto">
            <a:xfrm rot="21294164">
              <a:off x="8007350" y="1112838"/>
              <a:ext cx="280988" cy="2603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4" name="Freeform 59"/>
            <p:cNvSpPr>
              <a:spLocks/>
            </p:cNvSpPr>
            <p:nvPr userDrawn="1"/>
          </p:nvSpPr>
          <p:spPr bwMode="auto">
            <a:xfrm rot="19378728">
              <a:off x="8248650" y="100013"/>
              <a:ext cx="222250" cy="206375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5" name="Freeform 60"/>
            <p:cNvSpPr>
              <a:spLocks/>
            </p:cNvSpPr>
            <p:nvPr userDrawn="1"/>
          </p:nvSpPr>
          <p:spPr bwMode="auto">
            <a:xfrm rot="21429327">
              <a:off x="7392988" y="106363"/>
              <a:ext cx="315912" cy="29210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6" name="Freeform 61"/>
            <p:cNvSpPr>
              <a:spLocks/>
            </p:cNvSpPr>
            <p:nvPr userDrawn="1"/>
          </p:nvSpPr>
          <p:spPr bwMode="auto">
            <a:xfrm rot="780655">
              <a:off x="7689850" y="358775"/>
              <a:ext cx="211138" cy="195263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7" name="Freeform 62"/>
            <p:cNvSpPr>
              <a:spLocks/>
            </p:cNvSpPr>
            <p:nvPr userDrawn="1"/>
          </p:nvSpPr>
          <p:spPr bwMode="auto">
            <a:xfrm rot="19649294">
              <a:off x="8334375" y="1857375"/>
              <a:ext cx="203200" cy="188913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8" name="Freeform 63"/>
            <p:cNvSpPr>
              <a:spLocks/>
            </p:cNvSpPr>
            <p:nvPr userDrawn="1"/>
          </p:nvSpPr>
          <p:spPr bwMode="auto">
            <a:xfrm rot="20166233">
              <a:off x="8789988" y="1500188"/>
              <a:ext cx="225425" cy="2095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19" name="Freeform 64"/>
            <p:cNvSpPr>
              <a:spLocks/>
            </p:cNvSpPr>
            <p:nvPr userDrawn="1"/>
          </p:nvSpPr>
          <p:spPr bwMode="auto">
            <a:xfrm rot="1120034">
              <a:off x="8580438" y="2085975"/>
              <a:ext cx="338137" cy="314325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0" name="Freeform 65"/>
            <p:cNvSpPr>
              <a:spLocks/>
            </p:cNvSpPr>
            <p:nvPr userDrawn="1"/>
          </p:nvSpPr>
          <p:spPr bwMode="auto">
            <a:xfrm rot="20790644">
              <a:off x="8493125" y="2484438"/>
              <a:ext cx="533400" cy="496887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1" name="Freeform 66"/>
            <p:cNvSpPr>
              <a:spLocks/>
            </p:cNvSpPr>
            <p:nvPr userDrawn="1"/>
          </p:nvSpPr>
          <p:spPr bwMode="auto">
            <a:xfrm rot="19649294">
              <a:off x="7362825" y="641350"/>
              <a:ext cx="138113" cy="1285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2" name="Freeform 67"/>
            <p:cNvSpPr>
              <a:spLocks/>
            </p:cNvSpPr>
            <p:nvPr userDrawn="1"/>
          </p:nvSpPr>
          <p:spPr bwMode="auto">
            <a:xfrm rot="1558811">
              <a:off x="8605838" y="712788"/>
              <a:ext cx="157162" cy="1460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3" name="Freeform 68"/>
            <p:cNvSpPr>
              <a:spLocks/>
            </p:cNvSpPr>
            <p:nvPr userDrawn="1"/>
          </p:nvSpPr>
          <p:spPr bwMode="auto">
            <a:xfrm rot="18472662">
              <a:off x="7022306" y="151607"/>
              <a:ext cx="163513" cy="15240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4" name="Freeform 69"/>
            <p:cNvSpPr>
              <a:spLocks/>
            </p:cNvSpPr>
            <p:nvPr userDrawn="1"/>
          </p:nvSpPr>
          <p:spPr bwMode="auto">
            <a:xfrm rot="1800000">
              <a:off x="8978900" y="300038"/>
              <a:ext cx="103188" cy="96837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5" name="Freeform 70"/>
            <p:cNvSpPr>
              <a:spLocks/>
            </p:cNvSpPr>
            <p:nvPr userDrawn="1"/>
          </p:nvSpPr>
          <p:spPr bwMode="auto">
            <a:xfrm rot="2230206">
              <a:off x="8709025" y="3268663"/>
              <a:ext cx="352425" cy="327025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6" name="Freeform 71"/>
            <p:cNvSpPr>
              <a:spLocks/>
            </p:cNvSpPr>
            <p:nvPr userDrawn="1"/>
          </p:nvSpPr>
          <p:spPr bwMode="auto">
            <a:xfrm rot="21051728">
              <a:off x="8629650" y="4095750"/>
              <a:ext cx="322263" cy="2984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7" name="Freeform 72"/>
            <p:cNvSpPr>
              <a:spLocks/>
            </p:cNvSpPr>
            <p:nvPr userDrawn="1"/>
          </p:nvSpPr>
          <p:spPr bwMode="auto">
            <a:xfrm rot="1164038">
              <a:off x="8507413" y="4779963"/>
              <a:ext cx="233362" cy="21590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8" name="Freeform 73"/>
            <p:cNvSpPr>
              <a:spLocks/>
            </p:cNvSpPr>
            <p:nvPr userDrawn="1"/>
          </p:nvSpPr>
          <p:spPr bwMode="auto">
            <a:xfrm rot="2400620">
              <a:off x="8845550" y="4406900"/>
              <a:ext cx="139700" cy="1285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29" name="Freeform 74"/>
            <p:cNvSpPr>
              <a:spLocks/>
            </p:cNvSpPr>
            <p:nvPr userDrawn="1"/>
          </p:nvSpPr>
          <p:spPr bwMode="auto">
            <a:xfrm rot="20529758">
              <a:off x="8566150" y="4616450"/>
              <a:ext cx="98425" cy="904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0" name="Freeform 75"/>
            <p:cNvSpPr>
              <a:spLocks/>
            </p:cNvSpPr>
            <p:nvPr userDrawn="1"/>
          </p:nvSpPr>
          <p:spPr bwMode="auto">
            <a:xfrm rot="951161">
              <a:off x="8982075" y="3171825"/>
              <a:ext cx="98425" cy="904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1" name="Freeform 76"/>
            <p:cNvSpPr>
              <a:spLocks/>
            </p:cNvSpPr>
            <p:nvPr userDrawn="1"/>
          </p:nvSpPr>
          <p:spPr bwMode="auto">
            <a:xfrm rot="2400620">
              <a:off x="8067675" y="5016500"/>
              <a:ext cx="139700" cy="1285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2" name="Freeform 77"/>
            <p:cNvSpPr>
              <a:spLocks/>
            </p:cNvSpPr>
            <p:nvPr userDrawn="1"/>
          </p:nvSpPr>
          <p:spPr bwMode="auto">
            <a:xfrm rot="18029544">
              <a:off x="6819900" y="522288"/>
              <a:ext cx="96837" cy="9048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4" name="Freeform 78"/>
            <p:cNvSpPr>
              <a:spLocks/>
            </p:cNvSpPr>
            <p:nvPr userDrawn="1"/>
          </p:nvSpPr>
          <p:spPr bwMode="auto">
            <a:xfrm rot="18029544">
              <a:off x="6670675" y="138113"/>
              <a:ext cx="150813" cy="141287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CAB74-3D18-4B37-B075-747D9B9D14E9}" type="datetimeFigureOut">
              <a:rPr lang="fr-FR"/>
              <a:pPr>
                <a:defRPr/>
              </a:pPr>
              <a:t>21/04/2015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914D0-BBEC-4A63-8E21-C1532E44066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grpSp>
        <p:nvGrpSpPr>
          <p:cNvPr id="2" name="Group 34"/>
          <p:cNvGrpSpPr/>
          <p:nvPr userDrawn="1"/>
        </p:nvGrpSpPr>
        <p:grpSpPr>
          <a:xfrm>
            <a:off x="8248650" y="100013"/>
            <a:ext cx="833438" cy="1379537"/>
            <a:chOff x="8248650" y="100013"/>
            <a:chExt cx="833438" cy="1379537"/>
          </a:xfrm>
        </p:grpSpPr>
        <p:sp>
          <p:nvSpPr>
            <p:cNvPr id="36" name="Freeform 37"/>
            <p:cNvSpPr>
              <a:spLocks/>
            </p:cNvSpPr>
            <p:nvPr userDrawn="1"/>
          </p:nvSpPr>
          <p:spPr bwMode="auto">
            <a:xfrm rot="1515884">
              <a:off x="8310563" y="915988"/>
              <a:ext cx="611187" cy="563562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7" name="Freeform 38"/>
            <p:cNvSpPr>
              <a:spLocks/>
            </p:cNvSpPr>
            <p:nvPr userDrawn="1"/>
          </p:nvSpPr>
          <p:spPr bwMode="auto">
            <a:xfrm rot="20355630">
              <a:off x="8494713" y="265113"/>
              <a:ext cx="355600" cy="328612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8" name="Freeform 39"/>
            <p:cNvSpPr>
              <a:spLocks/>
            </p:cNvSpPr>
            <p:nvPr userDrawn="1"/>
          </p:nvSpPr>
          <p:spPr bwMode="auto">
            <a:xfrm rot="19378728">
              <a:off x="8248650" y="100013"/>
              <a:ext cx="222250" cy="206375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9" name="Freeform 40"/>
            <p:cNvSpPr>
              <a:spLocks/>
            </p:cNvSpPr>
            <p:nvPr userDrawn="1"/>
          </p:nvSpPr>
          <p:spPr bwMode="auto">
            <a:xfrm rot="1558811">
              <a:off x="8605838" y="712788"/>
              <a:ext cx="157162" cy="14605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40" name="Freeform 41"/>
            <p:cNvSpPr>
              <a:spLocks/>
            </p:cNvSpPr>
            <p:nvPr userDrawn="1"/>
          </p:nvSpPr>
          <p:spPr bwMode="auto">
            <a:xfrm rot="1800000">
              <a:off x="8978900" y="300038"/>
              <a:ext cx="103188" cy="96837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75" y="23"/>
                </a:cxn>
                <a:cxn ang="0">
                  <a:pos x="39" y="0"/>
                </a:cxn>
                <a:cxn ang="0">
                  <a:pos x="0" y="40"/>
                </a:cxn>
                <a:cxn ang="0">
                  <a:pos x="75" y="138"/>
                </a:cxn>
                <a:cxn ang="0">
                  <a:pos x="150" y="40"/>
                </a:cxn>
                <a:cxn ang="0">
                  <a:pos x="110" y="0"/>
                </a:cxn>
              </a:cxnLst>
              <a:rect l="0" t="0" r="r" b="b"/>
              <a:pathLst>
                <a:path w="150" h="138">
                  <a:moveTo>
                    <a:pt x="110" y="0"/>
                  </a:moveTo>
                  <a:cubicBezTo>
                    <a:pt x="95" y="0"/>
                    <a:pt x="81" y="10"/>
                    <a:pt x="75" y="23"/>
                  </a:cubicBezTo>
                  <a:cubicBezTo>
                    <a:pt x="68" y="10"/>
                    <a:pt x="55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85"/>
                    <a:pt x="60" y="138"/>
                    <a:pt x="75" y="138"/>
                  </a:cubicBezTo>
                  <a:cubicBezTo>
                    <a:pt x="90" y="138"/>
                    <a:pt x="150" y="85"/>
                    <a:pt x="150" y="40"/>
                  </a:cubicBezTo>
                  <a:cubicBezTo>
                    <a:pt x="150" y="18"/>
                    <a:pt x="132" y="0"/>
                    <a:pt x="1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E0926"/>
                </a:gs>
                <a:gs pos="100000">
                  <a:srgbClr val="BE0926">
                    <a:gamma/>
                    <a:shade val="76078"/>
                    <a:invGamma/>
                  </a:srgbClr>
                </a:gs>
              </a:gsLst>
              <a:lin ang="2700000" scaled="1"/>
            </a:gradFill>
            <a:ln w="9525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h-TH"/>
            </a:p>
          </p:txBody>
        </p:sp>
      </p:grpSp>
      <p:grpSp>
        <p:nvGrpSpPr>
          <p:cNvPr id="3" name="Group 40"/>
          <p:cNvGrpSpPr/>
          <p:nvPr userDrawn="1"/>
        </p:nvGrpSpPr>
        <p:grpSpPr>
          <a:xfrm>
            <a:off x="-32" y="4148162"/>
            <a:ext cx="1733550" cy="2781300"/>
            <a:chOff x="0" y="0"/>
            <a:chExt cx="1733550" cy="2781300"/>
          </a:xfrm>
        </p:grpSpPr>
        <p:pic>
          <p:nvPicPr>
            <p:cNvPr id="42" name="Picture 33" descr="mas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1733550" cy="277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36" descr="heart-box1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44463"/>
              <a:ext cx="1733550" cy="2636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DC0A1-E7F7-4DB8-AEDB-3CF85A6FD6F1}" type="datetimeFigureOut">
              <a:rPr lang="fr-FR"/>
              <a:pPr>
                <a:defRPr/>
              </a:pPr>
              <a:t>21/04/2015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30E58-65D8-473E-815B-04DC8191D57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1550988"/>
            <a:ext cx="3289300" cy="4541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3500" y="1550988"/>
            <a:ext cx="3290888" cy="4541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7E90E-0C4A-4FEC-B484-95BA5A4E1B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1.jpe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4/21/2015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9" r:id="rId10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706AD4-9FAB-4708-A5CE-7F50F04A0AAA}" type="datetimeFigureOut">
              <a:rPr lang="fr-FR"/>
              <a:pPr>
                <a:defRPr/>
              </a:pPr>
              <a:t>21/04/2015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3173F6-095A-4E2B-8425-8A101596EEC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1031" name="Rectangle 14"/>
          <p:cNvSpPr>
            <a:spLocks noChangeArrowheads="1"/>
          </p:cNvSpPr>
          <p:nvPr/>
        </p:nvSpPr>
        <p:spPr bwMode="auto">
          <a:xfrm>
            <a:off x="0" y="3860800"/>
            <a:ext cx="2339975" cy="2997200"/>
          </a:xfrm>
          <a:prstGeom prst="rect">
            <a:avLst/>
          </a:prstGeom>
          <a:solidFill>
            <a:schemeClr val="bg1">
              <a:alpha val="30196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th-TH">
              <a:latin typeface="Arial" charset="0"/>
            </a:endParaRPr>
          </a:p>
        </p:txBody>
      </p:sp>
      <p:pic>
        <p:nvPicPr>
          <p:cNvPr id="1032" name="Picture 16" descr="print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8820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Text Box 17"/>
          <p:cNvSpPr txBox="1">
            <a:spLocks noChangeArrowheads="1"/>
          </p:cNvSpPr>
          <p:nvPr/>
        </p:nvSpPr>
        <p:spPr bwMode="auto">
          <a:xfrm>
            <a:off x="6588125" y="6453188"/>
            <a:ext cx="2516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smtClean="0">
                <a:solidFill>
                  <a:srgbClr val="3333CC"/>
                </a:solidFill>
              </a:rPr>
              <a:t>http://www.pakornblog.com</a:t>
            </a:r>
            <a:endParaRPr lang="th-TH" sz="1400" b="1" smtClean="0">
              <a:solidFill>
                <a:srgbClr val="3333CC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80" r:id="rId9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349625" y="2960685"/>
            <a:ext cx="57943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4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804_KwangMD_PukluK" pitchFamily="2" charset="0"/>
                <a:cs typeface="Angsana New" pitchFamily="18" charset="-34"/>
              </a:rPr>
              <a:t>อาจารย์</a:t>
            </a:r>
            <a:r>
              <a:rPr lang="th-TH" sz="40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804_KwangMD_PukluK" pitchFamily="2" charset="0"/>
                <a:cs typeface="Angsana New" pitchFamily="18" charset="-34"/>
              </a:rPr>
              <a:t>ณัฏฐา</a:t>
            </a:r>
            <a:r>
              <a:rPr lang="th-TH" sz="4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804_KwangMD_PukluK" pitchFamily="2" charset="0"/>
                <a:cs typeface="Angsana New" pitchFamily="18" charset="-34"/>
              </a:rPr>
              <a:t>  </a:t>
            </a:r>
            <a:r>
              <a:rPr lang="th-TH" sz="40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804_KwangMD_PukluK" pitchFamily="2" charset="0"/>
                <a:cs typeface="Angsana New" pitchFamily="18" charset="-34"/>
              </a:rPr>
              <a:t>วงศ์</a:t>
            </a:r>
            <a:r>
              <a:rPr lang="th-TH" sz="40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4804_KwangMD_PukluK" pitchFamily="2" charset="0"/>
                <a:cs typeface="Angsana New" pitchFamily="18" charset="-34"/>
              </a:rPr>
              <a:t>รัตนพิบูลย์</a:t>
            </a:r>
            <a:endParaRPr lang="th-TH" sz="4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4804_KwangMD_PukluK" pitchFamily="2" charset="0"/>
              <a:cs typeface="Angsana New" pitchFamily="18" charset="-34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682264" y="3660778"/>
            <a:ext cx="3414845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Angsana New" pitchFamily="18" charset="-34"/>
              </a:rPr>
              <a:t>Coach &amp; Professional Trainer</a:t>
            </a:r>
            <a:endParaRPr lang="th-TH" dirty="0">
              <a:latin typeface="Tahoma" pitchFamily="34" charset="0"/>
              <a:cs typeface="Angsana New" pitchFamily="18" charset="-34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908684" y="2500306"/>
            <a:ext cx="669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sz="2800" dirty="0">
                <a:effectLst>
                  <a:outerShdw blurRad="38100" dist="38100" dir="2700000" algn="tl">
                    <a:srgbClr val="C0C0C0"/>
                  </a:outerShdw>
                </a:effectLst>
                <a:cs typeface="Angsana New" pitchFamily="18" charset="-34"/>
              </a:rPr>
              <a:t>โดย</a:t>
            </a:r>
            <a:r>
              <a:rPr lang="th-TH" sz="2800" dirty="0">
                <a:cs typeface="Angsana New" pitchFamily="18" charset="-34"/>
              </a:rPr>
              <a:t> 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857224" y="500042"/>
            <a:ext cx="805060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th-TH" sz="4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“การพัฒนาทักษะเป็นผู้ให้บริการอย่างสร้างสรรค์”</a:t>
            </a:r>
            <a:endParaRPr lang="th-TH" sz="4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31762_Bluemoon_PaintEmotion" pitchFamily="2" charset="0"/>
              <a:cs typeface="Angsana New" pitchFamily="18" charset="-34"/>
            </a:endParaRPr>
          </a:p>
        </p:txBody>
      </p:sp>
      <p:pic>
        <p:nvPicPr>
          <p:cNvPr id="14" name="Picture 6" descr="logo_350"/>
          <p:cNvPicPr>
            <a:picLocks noChangeAspect="1" noChangeArrowheads="1"/>
          </p:cNvPicPr>
          <p:nvPr/>
        </p:nvPicPr>
        <p:blipFill>
          <a:blip r:embed="rId3" cstate="print">
            <a:lum bright="-40000"/>
          </a:blip>
          <a:srcRect/>
          <a:stretch>
            <a:fillRect/>
          </a:stretch>
        </p:blipFill>
        <p:spPr bwMode="auto">
          <a:xfrm>
            <a:off x="142844" y="5821972"/>
            <a:ext cx="1214446" cy="50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71406" y="6250600"/>
            <a:ext cx="3151214" cy="53598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 lIns="104083" tIns="52041" rIns="104083" bIns="52041">
            <a:spAutoFit/>
          </a:bodyPr>
          <a:lstStyle/>
          <a:p>
            <a:pPr eaLnBrk="0" hangingPunct="0">
              <a:buClrTx/>
              <a:buSzTx/>
              <a:buFontTx/>
              <a:buNone/>
              <a:defRPr/>
            </a:pPr>
            <a:r>
              <a:rPr lang="en-US" sz="1400" b="0" i="1" dirty="0">
                <a:solidFill>
                  <a:schemeClr val="tx2">
                    <a:lumMod val="50000"/>
                  </a:schemeClr>
                </a:solidFill>
                <a:latin typeface="Times" pitchFamily="18" charset="0"/>
                <a:ea typeface="Arial Unicode MS" pitchFamily="34" charset="-128"/>
                <a:cs typeface="Arial Unicode MS" pitchFamily="34" charset="-128"/>
              </a:rPr>
              <a:t>http://www.entraining.net</a:t>
            </a:r>
          </a:p>
          <a:p>
            <a:pPr eaLnBrk="0" hangingPunct="0">
              <a:buClrTx/>
              <a:buSzTx/>
              <a:buFontTx/>
              <a:buNone/>
              <a:defRPr/>
            </a:pPr>
            <a:r>
              <a:rPr lang="en-US" sz="1400" b="0" i="1" dirty="0">
                <a:solidFill>
                  <a:schemeClr val="tx2">
                    <a:lumMod val="50000"/>
                  </a:schemeClr>
                </a:solidFill>
                <a:latin typeface="Times" pitchFamily="18" charset="0"/>
                <a:ea typeface="Arial Unicode MS" pitchFamily="34" charset="-128"/>
                <a:cs typeface="Arial Unicode MS" pitchFamily="34" charset="-128"/>
              </a:rPr>
              <a:t>http://www.facebook.com/CSREntraining</a:t>
            </a:r>
            <a:endParaRPr lang="th-TH" sz="1400" b="0" i="1" dirty="0">
              <a:solidFill>
                <a:schemeClr val="tx2">
                  <a:lumMod val="50000"/>
                </a:schemeClr>
              </a:solidFill>
              <a:latin typeface="Times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4500562" y="1428736"/>
            <a:ext cx="41617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800" b="1" i="1" dirty="0" smtClean="0"/>
              <a:t>(Creative Service Mind)</a:t>
            </a:r>
            <a:endParaRPr lang="th-TH" sz="28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31762_Bluemoon_PaintEmotion" pitchFamily="2" charset="0"/>
              <a:cs typeface="Angsana New" pitchFamily="18" charset="-34"/>
            </a:endParaRPr>
          </a:p>
        </p:txBody>
      </p:sp>
      <p:pic>
        <p:nvPicPr>
          <p:cNvPr id="20" name="Picture 2" descr="C:\customer_pakorn\9-FB-Air\mypic\AirPic-20140109.jpg"/>
          <p:cNvPicPr>
            <a:picLocks noChangeAspect="1" noChangeArrowheads="1"/>
          </p:cNvPicPr>
          <p:nvPr/>
        </p:nvPicPr>
        <p:blipFill>
          <a:blip r:embed="rId4" cstate="print"/>
          <a:srcRect l="7143" t="7604" r="9524"/>
          <a:stretch>
            <a:fillRect/>
          </a:stretch>
        </p:blipFill>
        <p:spPr bwMode="auto">
          <a:xfrm>
            <a:off x="857224" y="1714488"/>
            <a:ext cx="2706094" cy="2818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ctangle 20"/>
          <p:cNvSpPr/>
          <p:nvPr/>
        </p:nvSpPr>
        <p:spPr>
          <a:xfrm>
            <a:off x="5847647" y="6357958"/>
            <a:ext cx="2439129" cy="3597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th-TH" sz="1600" dirty="0" smtClean="0"/>
              <a:t>http://www.</a:t>
            </a:r>
            <a:r>
              <a:rPr lang="en-US" sz="1600" dirty="0" smtClean="0"/>
              <a:t>coach-air.net</a:t>
            </a:r>
            <a:endParaRPr lang="th-TH" sz="1600" dirty="0" smtClean="0"/>
          </a:p>
        </p:txBody>
      </p:sp>
      <p:pic>
        <p:nvPicPr>
          <p:cNvPr id="22" name="Picture 2" descr="http://www.coach-air.net/images/index2_0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A"/>
              </a:clrFrom>
              <a:clrTo>
                <a:srgbClr val="FFFFFA">
                  <a:alpha val="0"/>
                </a:srgbClr>
              </a:clrTo>
            </a:clrChange>
          </a:blip>
          <a:srcRect l="10776" t="17685" r="74139" b="18290"/>
          <a:stretch>
            <a:fillRect/>
          </a:stretch>
        </p:blipFill>
        <p:spPr bwMode="auto">
          <a:xfrm>
            <a:off x="8358214" y="6286520"/>
            <a:ext cx="500034" cy="500066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5" grpId="0"/>
      <p:bldP spid="12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00100" y="2144733"/>
            <a:ext cx="6986587" cy="34988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180975" indent="-180975" algn="ctr">
              <a:spcAft>
                <a:spcPct val="40000"/>
              </a:spcAft>
              <a:buFont typeface="Wingdings" pitchFamily="2" charset="2"/>
              <a:buNone/>
              <a:defRPr/>
            </a:pPr>
            <a:r>
              <a:rPr lang="th-TH" sz="3800" kern="0" dirty="0">
                <a:latin typeface="AngsanaUPC" pitchFamily="18" charset="-34"/>
                <a:cs typeface="AngsanaUPC" pitchFamily="18" charset="-34"/>
              </a:rPr>
              <a:t>“ การศึกษาพฤติกรรมของบุคคลที่เกี่ยวข้องกับกระบวนการบริการและการจัดการระบบการบริการ เพื่อให้ได้มาซึ่งการบริการที่มีคุณภาพและประสิทธิภาพ สามารถสนองตอบต่อความต้องการของผู้รับบริการ และเกิดความพึงพอใจสูงสุด ”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881211" y="938229"/>
            <a:ext cx="5205412" cy="649287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th-TH" sz="5000" b="1" i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gsanaUPC" pitchFamily="18" charset="-34"/>
                <a:ea typeface="+mj-ea"/>
                <a:cs typeface="AngsanaUPC" pitchFamily="18" charset="-34"/>
              </a:rPr>
              <a:t>จิตวิทยาบริการ หมายถึง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/>
          </p:cNvSpPr>
          <p:nvPr/>
        </p:nvSpPr>
        <p:spPr>
          <a:xfrm>
            <a:off x="2676554" y="1585862"/>
            <a:ext cx="6253164" cy="3643338"/>
          </a:xfrm>
          <a:prstGeom prst="rect">
            <a:avLst/>
          </a:prstGeom>
          <a:noFill/>
        </p:spPr>
        <p:txBody>
          <a:bodyPr/>
          <a:lstStyle/>
          <a:p>
            <a:pPr marL="432000" marR="0" lvl="0" indent="-43200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ct val="70000"/>
              <a:buBlip>
                <a:blip r:embed="rId3"/>
              </a:buBlip>
              <a:tabLst/>
              <a:defRPr/>
            </a:pPr>
            <a:r>
              <a:rPr kumimoji="0" lang="th-TH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ลูกค้า </a:t>
            </a: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ของเราคือ</a:t>
            </a:r>
            <a:r>
              <a:rPr kumimoji="0" lang="th-TH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 </a:t>
            </a:r>
            <a:r>
              <a:rPr kumimoji="0" lang="th-TH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...</a:t>
            </a:r>
          </a:p>
          <a:p>
            <a:pPr marL="432000" marR="0" lvl="0" indent="-43200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ct val="70000"/>
              <a:buBlip>
                <a:blip r:embed="rId3"/>
              </a:buBlip>
              <a:tabLst/>
              <a:defRPr/>
            </a:pPr>
            <a:r>
              <a:rPr kumimoji="0" lang="th-TH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งานบริการ </a:t>
            </a:r>
            <a:r>
              <a:rPr kumimoji="0" lang="th-TH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ของเราคือ </a:t>
            </a:r>
            <a:r>
              <a:rPr kumimoji="0" lang="th-TH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...</a:t>
            </a:r>
          </a:p>
          <a:p>
            <a:pPr marL="432000" marR="0" lvl="0" indent="-43200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ct val="70000"/>
              <a:buBlip>
                <a:blip r:embed="rId3"/>
              </a:buBlip>
              <a:tabLst/>
              <a:defRPr/>
            </a:pPr>
            <a:r>
              <a:rPr kumimoji="0" lang="th-TH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ลูกค้าต้องการอะไรจากงานบริการ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?</a:t>
            </a:r>
          </a:p>
          <a:p>
            <a:pPr marL="432000" marR="0" lvl="0" indent="-43200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ct val="70000"/>
              <a:buBlip>
                <a:blip r:embed="rId3"/>
              </a:buBlip>
              <a:tabLst/>
              <a:defRPr/>
            </a:pPr>
            <a:r>
              <a:rPr kumimoji="0" lang="th-TH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UPC" pitchFamily="18" charset="-34"/>
                <a:cs typeface="AngsanaUPC" pitchFamily="18" charset="-34"/>
              </a:rPr>
              <a:t>ผู้ให้บริการ หมายถึง ...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71472" y="505669"/>
            <a:ext cx="8078817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th-TH" sz="48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UPC" pitchFamily="18" charset="-34"/>
                <a:cs typeface="AngsanaUPC" pitchFamily="18" charset="-34"/>
              </a:rPr>
              <a:t>นิยาม</a:t>
            </a:r>
            <a:r>
              <a:rPr lang="th-TH" sz="48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UPC" pitchFamily="18" charset="-34"/>
                <a:cs typeface="AngsanaUPC" pitchFamily="18" charset="-34"/>
              </a:rPr>
              <a:t>องค์ประกอบ</a:t>
            </a:r>
            <a:r>
              <a:rPr lang="th-TH" sz="48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UPC" pitchFamily="18" charset="-34"/>
                <a:cs typeface="AngsanaUPC" pitchFamily="18" charset="-34"/>
              </a:rPr>
              <a:t>ต่างๆ ของงานบริการ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1306535" y="571480"/>
            <a:ext cx="6408737" cy="8731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เส้นทางการสร้างระบบบริการ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 bwMode="auto">
          <a:xfrm>
            <a:off x="588982" y="1643050"/>
            <a:ext cx="6840538" cy="328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4000" dirty="0">
                <a:latin typeface="AngsanaUPC" pitchFamily="18" charset="-34"/>
                <a:cs typeface="AngsanaUPC" pitchFamily="18" charset="-34"/>
              </a:rPr>
              <a:t>การบริหารจัดการความต้องการของลูกค้า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4000" dirty="0">
                <a:latin typeface="AngsanaUPC" pitchFamily="18" charset="-34"/>
                <a:cs typeface="AngsanaUPC" pitchFamily="18" charset="-34"/>
              </a:rPr>
              <a:t>การออกแบบบริการ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4000" dirty="0">
                <a:latin typeface="AngsanaUPC" pitchFamily="18" charset="-34"/>
                <a:cs typeface="AngsanaUPC" pitchFamily="18" charset="-34"/>
              </a:rPr>
              <a:t>การปฏิบัติตามมาตรฐานบริการ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4000" dirty="0">
                <a:latin typeface="AngsanaUPC" pitchFamily="18" charset="-34"/>
                <a:cs typeface="AngsanaUPC" pitchFamily="18" charset="-34"/>
              </a:rPr>
              <a:t>การจัดการข้อร้องเรียน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4000" dirty="0">
                <a:latin typeface="AngsanaUPC" pitchFamily="18" charset="-34"/>
                <a:cs typeface="AngsanaUPC" pitchFamily="18" charset="-34"/>
              </a:rPr>
              <a:t>การปรับปรุงมาตรฐานบริการ</a:t>
            </a:r>
          </a:p>
        </p:txBody>
      </p:sp>
      <p:pic>
        <p:nvPicPr>
          <p:cNvPr id="33794" name="Picture 2" descr="http://www.trc-hs.org/images/feature/health_services_resear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4786322"/>
            <a:ext cx="3314700" cy="150495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28597" y="571480"/>
            <a:ext cx="8247092" cy="9985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ngsanaUPC" pitchFamily="18" charset="-34"/>
                <a:ea typeface="+mj-ea"/>
                <a:cs typeface="AngsanaUPC" pitchFamily="18" charset="-34"/>
              </a:rPr>
              <a:t>ทักษะ</a:t>
            </a:r>
            <a:r>
              <a:rPr kumimoji="0" lang="th-TH" sz="4800" b="1" i="0" u="none" strike="noStrike" kern="120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สำคัญ</a:t>
            </a:r>
            <a:r>
              <a:rPr kumimoji="0" lang="th-TH" sz="4800" b="1" i="0" u="none" strike="noStrike" kern="120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ของการเป็นผู้ให้บริการที่ดี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 bwMode="auto">
          <a:xfrm>
            <a:off x="1547664" y="1581872"/>
            <a:ext cx="72008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536575">
              <a:buClr>
                <a:schemeClr val="accent1">
                  <a:lumMod val="75000"/>
                </a:schemeClr>
              </a:buClr>
              <a:buSzPct val="60000"/>
              <a:buFont typeface="Wingdings" pitchFamily="2" charset="2"/>
              <a:buChar char="Ø"/>
            </a:pP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การมีแนวความคิดที่ดี </a:t>
            </a:r>
            <a:r>
              <a:rPr lang="en-US" sz="4000" dirty="0" smtClean="0">
                <a:latin typeface="AngsanaUPC" pitchFamily="18" charset="-34"/>
                <a:cs typeface="AngsanaUPC" pitchFamily="18" charset="-34"/>
              </a:rPr>
              <a:t>(Mind Set)</a:t>
            </a:r>
            <a:endParaRPr lang="th-TH" sz="4000" dirty="0">
              <a:latin typeface="AngsanaUPC" pitchFamily="18" charset="-34"/>
              <a:cs typeface="AngsanaUPC" pitchFamily="18" charset="-34"/>
            </a:endParaRPr>
          </a:p>
          <a:p>
            <a:pPr marL="536575" indent="-536575">
              <a:buClr>
                <a:schemeClr val="accent1">
                  <a:lumMod val="75000"/>
                </a:schemeClr>
              </a:buClr>
              <a:buSzPct val="60000"/>
              <a:buFont typeface="Wingdings" pitchFamily="2" charset="2"/>
              <a:buChar char="Ø"/>
            </a:pP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การสร้างความเข้ากันได้ </a:t>
            </a:r>
            <a:r>
              <a:rPr lang="en-US" sz="4000" dirty="0" smtClean="0">
                <a:latin typeface="AngsanaUPC" pitchFamily="18" charset="-34"/>
                <a:cs typeface="AngsanaUPC" pitchFamily="18" charset="-34"/>
              </a:rPr>
              <a:t>(Rapport)</a:t>
            </a:r>
            <a:endParaRPr lang="th-TH" sz="4000" dirty="0">
              <a:latin typeface="AngsanaUPC" pitchFamily="18" charset="-34"/>
              <a:cs typeface="AngsanaUPC" pitchFamily="18" charset="-34"/>
            </a:endParaRPr>
          </a:p>
          <a:p>
            <a:pPr marL="536575" indent="-536575">
              <a:buClr>
                <a:schemeClr val="accent1">
                  <a:lumMod val="75000"/>
                </a:schemeClr>
              </a:buClr>
              <a:buSzPct val="60000"/>
              <a:buFont typeface="Wingdings" pitchFamily="2" charset="2"/>
              <a:buChar char="Ø"/>
            </a:pP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การใช้คำถามเชิงสร้างสรรค์ </a:t>
            </a:r>
            <a:r>
              <a:rPr lang="en-US" sz="4000" dirty="0" smtClean="0">
                <a:latin typeface="AngsanaUPC" pitchFamily="18" charset="-34"/>
                <a:cs typeface="AngsanaUPC" pitchFamily="18" charset="-34"/>
              </a:rPr>
              <a:t>(Questioning)</a:t>
            </a:r>
            <a:endParaRPr lang="th-TH" sz="4000" dirty="0">
              <a:latin typeface="AngsanaUPC" pitchFamily="18" charset="-34"/>
              <a:cs typeface="AngsanaUPC" pitchFamily="18" charset="-34"/>
            </a:endParaRPr>
          </a:p>
          <a:p>
            <a:pPr marL="536575" indent="-536575">
              <a:buClr>
                <a:schemeClr val="accent1">
                  <a:lumMod val="75000"/>
                </a:schemeClr>
              </a:buClr>
              <a:buSzPct val="60000"/>
              <a:buFont typeface="Wingdings" pitchFamily="2" charset="2"/>
              <a:buChar char="Ø"/>
            </a:pP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การรับฟังอย่างตั้งใจ </a:t>
            </a:r>
            <a:r>
              <a:rPr lang="en-US" sz="4000" dirty="0" smtClean="0">
                <a:latin typeface="AngsanaUPC" pitchFamily="18" charset="-34"/>
                <a:cs typeface="AngsanaUPC" pitchFamily="18" charset="-34"/>
              </a:rPr>
              <a:t>(Listening)</a:t>
            </a:r>
            <a:endParaRPr lang="th-TH" sz="4000" dirty="0">
              <a:latin typeface="AngsanaUPC" pitchFamily="18" charset="-34"/>
              <a:cs typeface="AngsanaUPC" pitchFamily="18" charset="-34"/>
            </a:endParaRPr>
          </a:p>
          <a:p>
            <a:pPr marL="536575" indent="-536575">
              <a:buClr>
                <a:schemeClr val="accent1">
                  <a:lumMod val="75000"/>
                </a:schemeClr>
              </a:buClr>
              <a:buSzPct val="60000"/>
              <a:buFont typeface="Wingdings" pitchFamily="2" charset="2"/>
              <a:buChar char="Ø"/>
            </a:pP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การให้ข้อมูลป้อนกลับเชิงบวก </a:t>
            </a:r>
            <a:r>
              <a:rPr lang="en-US" sz="4000" dirty="0" smtClean="0">
                <a:latin typeface="AngsanaUPC" pitchFamily="18" charset="-34"/>
                <a:cs typeface="AngsanaUPC" pitchFamily="18" charset="-34"/>
              </a:rPr>
              <a:t>(Feed Forward)</a:t>
            </a:r>
            <a:endParaRPr lang="th-TH" sz="4000" dirty="0"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989658" y="3171843"/>
            <a:ext cx="1511300" cy="1655763"/>
            <a:chOff x="3560" y="1979"/>
            <a:chExt cx="771" cy="908"/>
          </a:xfrm>
        </p:grpSpPr>
        <p:sp>
          <p:nvSpPr>
            <p:cNvPr id="3" name="Text Box 6"/>
            <p:cNvSpPr txBox="1">
              <a:spLocks noChangeArrowheads="1"/>
            </p:cNvSpPr>
            <p:nvPr/>
          </p:nvSpPr>
          <p:spPr bwMode="auto">
            <a:xfrm>
              <a:off x="3578" y="2264"/>
              <a:ext cx="727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altLang="ja-JP" sz="3200">
                  <a:solidFill>
                    <a:srgbClr val="080808"/>
                  </a:solidFill>
                  <a:latin typeface="AngsanaUPC" pitchFamily="18" charset="-34"/>
                  <a:cs typeface="AngsanaUPC" pitchFamily="18" charset="-34"/>
                </a:rPr>
                <a:t>ความสนใจ</a:t>
              </a:r>
              <a:endParaRPr lang="th-TH" sz="3200">
                <a:solidFill>
                  <a:srgbClr val="080808"/>
                </a:solidFill>
                <a:latin typeface="AngsanaUPC" pitchFamily="18" charset="-34"/>
                <a:ea typeface="MS PGothic" pitchFamily="34" charset="-128"/>
                <a:cs typeface="AngsanaUPC" pitchFamily="18" charset="-34"/>
              </a:endParaRPr>
            </a:p>
          </p:txBody>
        </p:sp>
        <p:sp>
          <p:nvSpPr>
            <p:cNvPr id="4" name="AutoShape 7"/>
            <p:cNvSpPr>
              <a:spLocks noChangeArrowheads="1"/>
            </p:cNvSpPr>
            <p:nvPr/>
          </p:nvSpPr>
          <p:spPr bwMode="auto">
            <a:xfrm rot="5400000">
              <a:off x="3492" y="2047"/>
              <a:ext cx="908" cy="77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43 w 21600"/>
                <a:gd name="T13" fmla="*/ 2269 h 21600"/>
                <a:gd name="T14" fmla="*/ 16557 w 21600"/>
                <a:gd name="T15" fmla="*/ 1367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965720" y="4394218"/>
            <a:ext cx="1958975" cy="1533525"/>
            <a:chOff x="3015" y="2750"/>
            <a:chExt cx="908" cy="771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 rot="-2081865">
              <a:off x="3121" y="3024"/>
              <a:ext cx="751" cy="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altLang="ja-JP" sz="3200">
                  <a:solidFill>
                    <a:srgbClr val="080808"/>
                  </a:solidFill>
                  <a:latin typeface="AngsanaUPC" pitchFamily="18" charset="-34"/>
                  <a:cs typeface="AngsanaUPC" pitchFamily="18" charset="-34"/>
                </a:rPr>
                <a:t>ความมีคุณค่า</a:t>
              </a:r>
              <a:endParaRPr lang="th-TH" sz="3200">
                <a:solidFill>
                  <a:srgbClr val="080808"/>
                </a:solidFill>
                <a:latin typeface="AngsanaUPC" pitchFamily="18" charset="-34"/>
                <a:ea typeface="MS PGothic" pitchFamily="34" charset="-128"/>
                <a:cs typeface="AngsanaUPC" pitchFamily="18" charset="-34"/>
              </a:endParaRPr>
            </a:p>
          </p:txBody>
        </p:sp>
        <p:sp>
          <p:nvSpPr>
            <p:cNvPr id="7" name="AutoShape 10"/>
            <p:cNvSpPr>
              <a:spLocks noChangeArrowheads="1"/>
            </p:cNvSpPr>
            <p:nvPr/>
          </p:nvSpPr>
          <p:spPr bwMode="auto">
            <a:xfrm rot="8853359">
              <a:off x="3015" y="2750"/>
              <a:ext cx="908" cy="77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43 w 21600"/>
                <a:gd name="T13" fmla="*/ 2269 h 21600"/>
                <a:gd name="T14" fmla="*/ 16557 w 21600"/>
                <a:gd name="T15" fmla="*/ 1367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</p:grpSp>
      <p:grpSp>
        <p:nvGrpSpPr>
          <p:cNvPr id="8" name="Group 11"/>
          <p:cNvGrpSpPr>
            <a:grpSpLocks/>
          </p:cNvGrpSpPr>
          <p:nvPr/>
        </p:nvGrpSpPr>
        <p:grpSpPr bwMode="auto">
          <a:xfrm rot="3091943">
            <a:off x="5216546" y="1933593"/>
            <a:ext cx="1720850" cy="1616075"/>
            <a:chOff x="1881" y="2975"/>
            <a:chExt cx="908" cy="857"/>
          </a:xfrm>
        </p:grpSpPr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2050" y="2975"/>
              <a:ext cx="588" cy="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altLang="ja-JP" sz="3200">
                  <a:solidFill>
                    <a:srgbClr val="080808"/>
                  </a:solidFill>
                  <a:latin typeface="AngsanaUPC" pitchFamily="18" charset="-34"/>
                  <a:cs typeface="AngsanaUPC" pitchFamily="18" charset="-34"/>
                </a:rPr>
                <a:t>ความมี</a:t>
              </a:r>
            </a:p>
            <a:p>
              <a:pPr algn="ctr"/>
              <a:r>
                <a:rPr lang="th-TH" altLang="ja-JP" sz="3200">
                  <a:solidFill>
                    <a:srgbClr val="080808"/>
                  </a:solidFill>
                  <a:latin typeface="AngsanaUPC" pitchFamily="18" charset="-34"/>
                  <a:cs typeface="AngsanaUPC" pitchFamily="18" charset="-34"/>
                </a:rPr>
                <a:t>ไมตรีจิต</a:t>
              </a:r>
              <a:endParaRPr lang="en-US" altLang="ja-JP" sz="3200">
                <a:solidFill>
                  <a:srgbClr val="080808"/>
                </a:solidFill>
                <a:latin typeface="AngsanaUPC" pitchFamily="18" charset="-34"/>
                <a:cs typeface="AngsanaUPC" pitchFamily="18" charset="-34"/>
              </a:endParaRPr>
            </a:p>
            <a:p>
              <a:pPr algn="ctr"/>
              <a:endParaRPr lang="th-TH" sz="3600">
                <a:solidFill>
                  <a:srgbClr val="080808"/>
                </a:solidFill>
                <a:latin typeface="AngsanaUPC" pitchFamily="18" charset="-34"/>
                <a:ea typeface="MS PGothic" pitchFamily="34" charset="-128"/>
                <a:cs typeface="AngsanaUPC" pitchFamily="18" charset="-34"/>
              </a:endParaRPr>
            </a:p>
          </p:txBody>
        </p:sp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>
              <a:off x="1881" y="2977"/>
              <a:ext cx="908" cy="77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43 w 21600"/>
                <a:gd name="T13" fmla="*/ 2269 h 21600"/>
                <a:gd name="T14" fmla="*/ 16557 w 21600"/>
                <a:gd name="T15" fmla="*/ 1367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</p:grpSp>
      <p:grpSp>
        <p:nvGrpSpPr>
          <p:cNvPr id="11" name="Group 14"/>
          <p:cNvGrpSpPr>
            <a:grpSpLocks/>
          </p:cNvGrpSpPr>
          <p:nvPr/>
        </p:nvGrpSpPr>
        <p:grpSpPr bwMode="auto">
          <a:xfrm>
            <a:off x="3829070" y="1420831"/>
            <a:ext cx="1943100" cy="1533525"/>
            <a:chOff x="2562" y="2478"/>
            <a:chExt cx="908" cy="771"/>
          </a:xfrm>
        </p:grpSpPr>
        <p:sp>
          <p:nvSpPr>
            <p:cNvPr id="12" name="Text Box 15"/>
            <p:cNvSpPr txBox="1">
              <a:spLocks noChangeArrowheads="1"/>
            </p:cNvSpPr>
            <p:nvPr/>
          </p:nvSpPr>
          <p:spPr bwMode="auto">
            <a:xfrm>
              <a:off x="2644" y="2478"/>
              <a:ext cx="774" cy="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altLang="ja-JP" sz="3200">
                  <a:solidFill>
                    <a:srgbClr val="080808"/>
                  </a:solidFill>
                  <a:latin typeface="AngsanaUPC" pitchFamily="18" charset="-34"/>
                  <a:cs typeface="AngsanaUPC" pitchFamily="18" charset="-34"/>
                </a:rPr>
                <a:t>ความมี</a:t>
              </a:r>
            </a:p>
            <a:p>
              <a:pPr algn="ctr"/>
              <a:r>
                <a:rPr lang="th-TH" altLang="ja-JP" sz="3200">
                  <a:solidFill>
                    <a:srgbClr val="080808"/>
                  </a:solidFill>
                  <a:latin typeface="AngsanaUPC" pitchFamily="18" charset="-34"/>
                  <a:cs typeface="AngsanaUPC" pitchFamily="18" charset="-34"/>
                </a:rPr>
                <a:t>ประสิทธิภาพ</a:t>
              </a:r>
              <a:endParaRPr lang="th-TH" sz="3200">
                <a:solidFill>
                  <a:srgbClr val="080808"/>
                </a:solidFill>
                <a:latin typeface="AngsanaUPC" pitchFamily="18" charset="-34"/>
                <a:ea typeface="MS PGothic" pitchFamily="34" charset="-128"/>
                <a:cs typeface="AngsanaUPC" pitchFamily="18" charset="-34"/>
              </a:endParaRPr>
            </a:p>
          </p:txBody>
        </p:sp>
        <p:sp>
          <p:nvSpPr>
            <p:cNvPr id="13" name="AutoShape 16"/>
            <p:cNvSpPr>
              <a:spLocks noChangeArrowheads="1"/>
            </p:cNvSpPr>
            <p:nvPr/>
          </p:nvSpPr>
          <p:spPr bwMode="auto">
            <a:xfrm>
              <a:off x="2562" y="2478"/>
              <a:ext cx="908" cy="77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43 w 21600"/>
                <a:gd name="T13" fmla="*/ 2269 h 21600"/>
                <a:gd name="T14" fmla="*/ 16557 w 21600"/>
                <a:gd name="T15" fmla="*/ 1367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</p:grpSp>
      <p:grpSp>
        <p:nvGrpSpPr>
          <p:cNvPr id="14" name="Group 17"/>
          <p:cNvGrpSpPr>
            <a:grpSpLocks/>
          </p:cNvGrpSpPr>
          <p:nvPr/>
        </p:nvGrpSpPr>
        <p:grpSpPr bwMode="auto">
          <a:xfrm>
            <a:off x="3324245" y="4538681"/>
            <a:ext cx="1887538" cy="1533525"/>
            <a:chOff x="2064" y="2795"/>
            <a:chExt cx="908" cy="771"/>
          </a:xfrm>
        </p:grpSpPr>
        <p:sp>
          <p:nvSpPr>
            <p:cNvPr id="15" name="AutoShape 18"/>
            <p:cNvSpPr>
              <a:spLocks noChangeArrowheads="1"/>
            </p:cNvSpPr>
            <p:nvPr/>
          </p:nvSpPr>
          <p:spPr bwMode="auto">
            <a:xfrm rot="-9742601">
              <a:off x="2064" y="2795"/>
              <a:ext cx="908" cy="77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43 w 21600"/>
                <a:gd name="T13" fmla="*/ 2269 h 21600"/>
                <a:gd name="T14" fmla="*/ 16557 w 21600"/>
                <a:gd name="T15" fmla="*/ 1367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16" name="Text Box 19"/>
            <p:cNvSpPr txBox="1">
              <a:spLocks noChangeArrowheads="1"/>
            </p:cNvSpPr>
            <p:nvPr/>
          </p:nvSpPr>
          <p:spPr bwMode="auto">
            <a:xfrm rot="1296731">
              <a:off x="2184" y="3098"/>
              <a:ext cx="698" cy="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altLang="ja-JP" sz="3200">
                  <a:solidFill>
                    <a:srgbClr val="080808"/>
                  </a:solidFill>
                  <a:latin typeface="AngsanaUPC" pitchFamily="18" charset="-34"/>
                  <a:cs typeface="AngsanaUPC" pitchFamily="18" charset="-34"/>
                </a:rPr>
                <a:t>ความพร้อม</a:t>
              </a:r>
              <a:endParaRPr lang="th-TH" sz="3200">
                <a:solidFill>
                  <a:srgbClr val="080808"/>
                </a:solidFill>
                <a:latin typeface="AngsanaUPC" pitchFamily="18" charset="-34"/>
                <a:ea typeface="MS PGothic" pitchFamily="34" charset="-128"/>
                <a:cs typeface="AngsanaUPC" pitchFamily="18" charset="-34"/>
              </a:endParaRPr>
            </a:p>
          </p:txBody>
        </p:sp>
      </p:grpSp>
      <p:grpSp>
        <p:nvGrpSpPr>
          <p:cNvPr id="17" name="Group 20"/>
          <p:cNvGrpSpPr>
            <a:grpSpLocks/>
          </p:cNvGrpSpPr>
          <p:nvPr/>
        </p:nvGrpSpPr>
        <p:grpSpPr bwMode="auto">
          <a:xfrm>
            <a:off x="2317770" y="3309956"/>
            <a:ext cx="1798638" cy="1876425"/>
            <a:chOff x="1565" y="2069"/>
            <a:chExt cx="771" cy="908"/>
          </a:xfrm>
        </p:grpSpPr>
        <p:sp>
          <p:nvSpPr>
            <p:cNvPr id="18" name="AutoShape 21"/>
            <p:cNvSpPr>
              <a:spLocks noChangeArrowheads="1"/>
            </p:cNvSpPr>
            <p:nvPr/>
          </p:nvSpPr>
          <p:spPr bwMode="auto">
            <a:xfrm rot="-6231542">
              <a:off x="1497" y="2137"/>
              <a:ext cx="908" cy="77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43 w 21600"/>
                <a:gd name="T13" fmla="*/ 2269 h 21600"/>
                <a:gd name="T14" fmla="*/ 16557 w 21600"/>
                <a:gd name="T15" fmla="*/ 1367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19" name="Text Box 22"/>
            <p:cNvSpPr txBox="1">
              <a:spLocks noChangeArrowheads="1"/>
            </p:cNvSpPr>
            <p:nvPr/>
          </p:nvSpPr>
          <p:spPr bwMode="auto">
            <a:xfrm>
              <a:off x="1648" y="2234"/>
              <a:ext cx="470" cy="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altLang="ja-JP" sz="3200">
                  <a:solidFill>
                    <a:srgbClr val="080808"/>
                  </a:solidFill>
                  <a:latin typeface="AngsanaUPC" pitchFamily="18" charset="-34"/>
                  <a:cs typeface="AngsanaUPC" pitchFamily="18" charset="-34"/>
                </a:rPr>
                <a:t>ความ</a:t>
              </a:r>
              <a:endParaRPr lang="en-US" altLang="ja-JP" sz="3200">
                <a:solidFill>
                  <a:srgbClr val="080808"/>
                </a:solidFill>
                <a:latin typeface="AngsanaUPC" pitchFamily="18" charset="-34"/>
                <a:cs typeface="AngsanaUPC" pitchFamily="18" charset="-34"/>
              </a:endParaRPr>
            </a:p>
            <a:p>
              <a:pPr algn="ctr"/>
              <a:r>
                <a:rPr lang="th-TH" altLang="ja-JP" sz="3200">
                  <a:solidFill>
                    <a:srgbClr val="080808"/>
                  </a:solidFill>
                  <a:latin typeface="AngsanaUPC" pitchFamily="18" charset="-34"/>
                  <a:cs typeface="AngsanaUPC" pitchFamily="18" charset="-34"/>
                </a:rPr>
                <a:t>คาดหวัง</a:t>
              </a:r>
              <a:endParaRPr lang="th-TH" sz="3200">
                <a:solidFill>
                  <a:srgbClr val="080808"/>
                </a:solidFill>
                <a:latin typeface="AngsanaUPC" pitchFamily="18" charset="-34"/>
                <a:ea typeface="MS PGothic" pitchFamily="34" charset="-128"/>
                <a:cs typeface="AngsanaUPC" pitchFamily="18" charset="-34"/>
              </a:endParaRPr>
            </a:p>
          </p:txBody>
        </p:sp>
      </p:grpSp>
      <p:grpSp>
        <p:nvGrpSpPr>
          <p:cNvPr id="20" name="Group 23"/>
          <p:cNvGrpSpPr>
            <a:grpSpLocks/>
          </p:cNvGrpSpPr>
          <p:nvPr/>
        </p:nvGrpSpPr>
        <p:grpSpPr bwMode="auto">
          <a:xfrm rot="-208747">
            <a:off x="2606695" y="1760556"/>
            <a:ext cx="1725613" cy="1985962"/>
            <a:chOff x="1746" y="1160"/>
            <a:chExt cx="771" cy="1000"/>
          </a:xfrm>
        </p:grpSpPr>
        <p:sp>
          <p:nvSpPr>
            <p:cNvPr id="21" name="AutoShape 24"/>
            <p:cNvSpPr>
              <a:spLocks noChangeArrowheads="1"/>
            </p:cNvSpPr>
            <p:nvPr/>
          </p:nvSpPr>
          <p:spPr bwMode="auto">
            <a:xfrm rot="-2799705">
              <a:off x="1678" y="1320"/>
              <a:ext cx="908" cy="77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43 w 21600"/>
                <a:gd name="T13" fmla="*/ 2269 h 21600"/>
                <a:gd name="T14" fmla="*/ 16557 w 21600"/>
                <a:gd name="T15" fmla="*/ 1367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>
                <a:latin typeface="AngsanaUPC" pitchFamily="18" charset="-34"/>
                <a:cs typeface="AngsanaUPC" pitchFamily="18" charset="-34"/>
              </a:endParaRPr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 rot="-2984378">
              <a:off x="1551" y="1464"/>
              <a:ext cx="867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h-TH" altLang="ja-JP" sz="3200">
                  <a:solidFill>
                    <a:srgbClr val="080808"/>
                  </a:solidFill>
                  <a:latin typeface="AngsanaUPC" pitchFamily="18" charset="-34"/>
                  <a:cs typeface="AngsanaUPC" pitchFamily="18" charset="-34"/>
                </a:rPr>
                <a:t>ความพึงพอใจ</a:t>
              </a:r>
              <a:endParaRPr lang="th-TH" sz="3200">
                <a:solidFill>
                  <a:srgbClr val="080808"/>
                </a:solidFill>
                <a:latin typeface="AngsanaUPC" pitchFamily="18" charset="-34"/>
                <a:ea typeface="MS PGothic" pitchFamily="34" charset="-128"/>
                <a:cs typeface="AngsanaUPC" pitchFamily="18" charset="-34"/>
              </a:endParaRPr>
            </a:p>
          </p:txBody>
        </p:sp>
      </p:grpSp>
      <p:sp>
        <p:nvSpPr>
          <p:cNvPr id="23" name="Rectangle 26"/>
          <p:cNvSpPr>
            <a:spLocks noChangeArrowheads="1"/>
          </p:cNvSpPr>
          <p:nvPr/>
        </p:nvSpPr>
        <p:spPr bwMode="auto">
          <a:xfrm>
            <a:off x="1571604" y="350821"/>
            <a:ext cx="6069013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th-TH" sz="4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ngsanaUPC" pitchFamily="18" charset="-34"/>
                <a:cs typeface="AngsanaUPC" pitchFamily="18" charset="-34"/>
              </a:rPr>
              <a:t>สร้างภาพลักษณ์ที่ดีให้กับงานบริการ</a:t>
            </a:r>
          </a:p>
        </p:txBody>
      </p:sp>
      <p:sp>
        <p:nvSpPr>
          <p:cNvPr id="24" name="Oval 4"/>
          <p:cNvSpPr>
            <a:spLocks noChangeArrowheads="1"/>
          </p:cNvSpPr>
          <p:nvPr/>
        </p:nvSpPr>
        <p:spPr bwMode="auto">
          <a:xfrm>
            <a:off x="3828499" y="2882918"/>
            <a:ext cx="2233613" cy="1985963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4400" b="1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UPC" pitchFamily="18" charset="-34"/>
                <a:cs typeface="AngsanaUPC" pitchFamily="18" charset="-34"/>
              </a:rPr>
              <a:t>Service</a:t>
            </a:r>
          </a:p>
          <a:p>
            <a:pPr algn="ctr">
              <a:defRPr/>
            </a:pPr>
            <a:r>
              <a:rPr lang="th-TH" sz="4400" b="1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UPC" pitchFamily="18" charset="-34"/>
                <a:cs typeface="AngsanaUPC" pitchFamily="18" charset="-34"/>
              </a:rPr>
              <a:t>บริการ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1406" y="714356"/>
            <a:ext cx="7072362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-142908" y="571488"/>
            <a:ext cx="7429552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1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การพัฒนาทักษะการเป็นผู้ให้บริการคุณภาพ</a:t>
            </a:r>
            <a:endParaRPr kumimoji="0" lang="fr-FR" sz="4400" b="1" i="1" u="sng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ngsanaUPC" pitchFamily="18" charset="-34"/>
              <a:ea typeface="+mj-ea"/>
              <a:cs typeface="AngsanaUPC" pitchFamily="18" charset="-34"/>
            </a:endParaRPr>
          </a:p>
        </p:txBody>
      </p:sp>
      <p:pic>
        <p:nvPicPr>
          <p:cNvPr id="27650" name="Picture 2" descr="http://www.siamlivehost.com/wp-content/uploads/2012/12/checklist-for-web-hosting-services-provid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3380"/>
            <a:ext cx="3286116" cy="271462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/>
          </p:cNvSpPr>
          <p:nvPr/>
        </p:nvSpPr>
        <p:spPr bwMode="auto">
          <a:xfrm>
            <a:off x="2500298" y="1914527"/>
            <a:ext cx="4071966" cy="251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536575">
              <a:buClr>
                <a:srgbClr val="FF0000"/>
              </a:buClr>
              <a:buSzPct val="60000"/>
              <a:buBlip>
                <a:blip r:embed="rId4"/>
              </a:buBlip>
            </a:pPr>
            <a:r>
              <a:rPr lang="th-TH" sz="4000" dirty="0">
                <a:latin typeface="AngsanaUPC" pitchFamily="18" charset="-34"/>
                <a:cs typeface="AngsanaUPC" pitchFamily="18" charset="-34"/>
              </a:rPr>
              <a:t>การเข้าใจตัวเอง</a:t>
            </a:r>
            <a:endParaRPr lang="en-US" sz="4000" dirty="0">
              <a:latin typeface="AngsanaUPC" pitchFamily="18" charset="-34"/>
              <a:cs typeface="AngsanaUPC" pitchFamily="18" charset="-34"/>
            </a:endParaRPr>
          </a:p>
          <a:p>
            <a:pPr marL="536575" indent="-536575">
              <a:buClr>
                <a:srgbClr val="FF0000"/>
              </a:buClr>
              <a:buSzPct val="60000"/>
              <a:buBlip>
                <a:blip r:embed="rId4"/>
              </a:buBlip>
            </a:pPr>
            <a:r>
              <a:rPr lang="th-TH" sz="4000" dirty="0">
                <a:latin typeface="AngsanaUPC" pitchFamily="18" charset="-34"/>
                <a:cs typeface="AngsanaUPC" pitchFamily="18" charset="-34"/>
              </a:rPr>
              <a:t>การมี</a:t>
            </a:r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มนุษย์สัมพันธ์</a:t>
            </a:r>
            <a:endParaRPr lang="th-TH" sz="4000" dirty="0">
              <a:latin typeface="AngsanaUPC" pitchFamily="18" charset="-34"/>
              <a:cs typeface="AngsanaUPC" pitchFamily="18" charset="-34"/>
            </a:endParaRPr>
          </a:p>
          <a:p>
            <a:pPr marL="536575" indent="-536575">
              <a:buClr>
                <a:srgbClr val="FF0000"/>
              </a:buClr>
              <a:buSzPct val="60000"/>
              <a:buBlip>
                <a:blip r:embed="rId4"/>
              </a:buBlip>
            </a:pPr>
            <a:r>
              <a:rPr lang="th-TH" sz="4000" dirty="0">
                <a:latin typeface="AngsanaUPC" pitchFamily="18" charset="-34"/>
                <a:cs typeface="AngsanaUPC" pitchFamily="18" charset="-34"/>
              </a:rPr>
              <a:t>การจัดการอารมณ์เชิงลบ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4"/>
              </a:buBlip>
            </a:pPr>
            <a:r>
              <a:rPr lang="th-TH" sz="4000" dirty="0">
                <a:latin typeface="AngsanaUPC" pitchFamily="18" charset="-34"/>
                <a:cs typeface="AngsanaUPC" pitchFamily="18" charset="-34"/>
              </a:rPr>
              <a:t>การสร้างทัศนคติเชิงบวก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-32" y="331788"/>
            <a:ext cx="9144032" cy="9985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ลูกค้าคาดหวังอะไรจากงานบริการของเรา </a:t>
            </a:r>
            <a:r>
              <a:rPr kumimoji="0" lang="en-US" sz="4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? </a:t>
            </a:r>
            <a:r>
              <a:rPr kumimoji="0" lang="th-TH" sz="4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(รู้เขา)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 bwMode="auto">
          <a:xfrm>
            <a:off x="1643042" y="1320818"/>
            <a:ext cx="6215106" cy="432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ความเข้าใจความต้องการของเขา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ความพึงพอใจในการบริการ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ความสุขที่ได้รับจากงานบริการ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การได้รับความสำคัญจากเจ้าหน้าที่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บริการที่ตอบสนองความต้องการจริงๆ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การได้รับความช่วยเหลือ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การดูแลเอาใจใส่ตามสมควร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endParaRPr lang="th-TH" sz="3800" dirty="0"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0" y="414338"/>
            <a:ext cx="9109074" cy="9985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บุคลิกลักษณะเด่นในการให้บริการของเรา 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? </a:t>
            </a:r>
            <a:r>
              <a:rPr kumimoji="0" lang="th-TH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(รู้เรา)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 bwMode="auto">
          <a:xfrm>
            <a:off x="1779589" y="1428736"/>
            <a:ext cx="6292874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ยิ้มแย้ม แจ่มใส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เอาใจใส่ลูกค้า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ค้นหาความต้องการที่แท้จริงของลูกค้า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ให้ความสำคัญกับลูกค้าอยู่เสมอ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ทัศนคติเชิงบวกกับเหตุการณ์ที่เกิดขึ้น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อาสาให้ความช่วยเหลือด้วยความเต็มใจ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หลีกเลี่ยงข้อโต้แย้งทุกกรณี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2143108" y="501636"/>
            <a:ext cx="4895850" cy="998538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all" normalizeH="0" baseline="0" noProof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เรียนรู้ธรรมชาติของมนุษย์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 bwMode="auto">
          <a:xfrm>
            <a:off x="785786" y="1500174"/>
            <a:ext cx="607223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ทุกคนอยากเป็นบุคคลสำคัญ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ทุกคนชอบคำชม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คนหลายคนต้องการยอมรับ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ไม่มีใครอยากให้ผู้อื่นบอกว่าเขาผิด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คนทุกคนอยากเปลี่ยนแปลงตัวเองด้วยตัวเอง</a:t>
            </a:r>
          </a:p>
          <a:p>
            <a:pPr marL="536575" indent="-536575">
              <a:buClr>
                <a:srgbClr val="FF0000"/>
              </a:buClr>
              <a:buSzPct val="60000"/>
              <a:buBlip>
                <a:blip r:embed="rId3"/>
              </a:buBlip>
            </a:pPr>
            <a:endParaRPr lang="th-TH" sz="3800" dirty="0"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23554" name="Picture 2" descr="http://4.bp.blogspot.com/-uM6RjXdcufs/Tm8-tVBDROI/AAAAAAAABGU/WXTf3clWhcQ/s1600/istock_000005758296larg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794" y="4000504"/>
            <a:ext cx="2643206" cy="198240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28597" y="615936"/>
            <a:ext cx="8286808" cy="812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/>
          <a:lstStyle/>
          <a:p>
            <a:pPr algn="ctr">
              <a:lnSpc>
                <a:spcPct val="90000"/>
              </a:lnSpc>
              <a:defRPr/>
            </a:pPr>
            <a:r>
              <a:rPr lang="th-TH" sz="48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UPC" pitchFamily="18" charset="-34"/>
                <a:cs typeface="AngsanaUPC" pitchFamily="18" charset="-34"/>
              </a:rPr>
              <a:t>วิธีจูงใจผู้อื่นให้คล้อยตามแนวความคิดของคุณ</a:t>
            </a: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1477992" y="1928802"/>
            <a:ext cx="7380288" cy="3055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536575">
              <a:buClr>
                <a:srgbClr val="FF0000"/>
              </a:buClr>
              <a:buSzPct val="7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วิธีการระงับข้อโต้แย้ง คือ จงหลีกเลี่ยงเสีย</a:t>
            </a:r>
            <a:r>
              <a:rPr lang="en-US" sz="3800" dirty="0">
                <a:latin typeface="AngsanaUPC" pitchFamily="18" charset="-34"/>
                <a:cs typeface="AngsanaUPC" pitchFamily="18" charset="-34"/>
              </a:rPr>
              <a:t>!</a:t>
            </a:r>
            <a:endParaRPr lang="th-TH" sz="3800" dirty="0">
              <a:latin typeface="AngsanaUPC" pitchFamily="18" charset="-34"/>
              <a:cs typeface="AngsanaUPC" pitchFamily="18" charset="-34"/>
            </a:endParaRPr>
          </a:p>
          <a:p>
            <a:pPr marL="536575" indent="-536575">
              <a:buClr>
                <a:srgbClr val="FF0000"/>
              </a:buClr>
              <a:buSzPct val="7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จงเคารพต่อความความคิดเห็นของผู้อื่น</a:t>
            </a:r>
            <a:endParaRPr lang="en-US" sz="3800" dirty="0">
              <a:latin typeface="AngsanaUPC" pitchFamily="18" charset="-34"/>
              <a:cs typeface="AngsanaUPC" pitchFamily="18" charset="-34"/>
            </a:endParaRPr>
          </a:p>
          <a:p>
            <a:pPr marL="536575" indent="-536575">
              <a:buClr>
                <a:srgbClr val="FF0000"/>
              </a:buClr>
              <a:buSzPct val="7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ถ้าท่านผิด จงรับผิดโดยไม่รอช้า</a:t>
            </a:r>
          </a:p>
          <a:p>
            <a:pPr marL="536575" indent="-536575">
              <a:buClr>
                <a:srgbClr val="FF0000"/>
              </a:buClr>
              <a:buSzPct val="7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จงปล่อยให้อีกฝ่ายหนึ่งเป็นผู้พูดเป็นส่วนมาก</a:t>
            </a:r>
            <a:endParaRPr lang="en-US" sz="3800" dirty="0">
              <a:latin typeface="AngsanaUPC" pitchFamily="18" charset="-34"/>
              <a:cs typeface="AngsanaUPC" pitchFamily="18" charset="-34"/>
            </a:endParaRPr>
          </a:p>
          <a:p>
            <a:pPr marL="536575" indent="-536575">
              <a:buClr>
                <a:srgbClr val="FF0000"/>
              </a:buClr>
              <a:buSzPct val="7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จงขอร้องด้วยการพูดให้รู้สึกว่าเป็นเจตนาอันดีงาม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5720" y="214290"/>
            <a:ext cx="6732588" cy="10810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h-TH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เทคนิคการจัดข้อมูลสื่อสารการให้บริการ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42910" y="1357298"/>
            <a:ext cx="792961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Clr>
                <a:srgbClr val="FF0000"/>
              </a:buClr>
              <a:buSzPct val="75000"/>
              <a:buFont typeface="Wingdings" pitchFamily="2" charset="2"/>
              <a:buChar char="v"/>
            </a:pPr>
            <a:r>
              <a:rPr lang="th-TH" sz="3600" dirty="0">
                <a:solidFill>
                  <a:srgbClr val="29292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dirty="0" smtClean="0">
                <a:solidFill>
                  <a:srgbClr val="292929"/>
                </a:solidFill>
                <a:latin typeface="Angsana New" pitchFamily="18" charset="-34"/>
                <a:cs typeface="Angsana New" pitchFamily="18" charset="-34"/>
              </a:rPr>
              <a:t>เอกสารแนะนำสินค้า-บริการ</a:t>
            </a:r>
          </a:p>
          <a:p>
            <a:pPr>
              <a:buClr>
                <a:srgbClr val="FF0000"/>
              </a:buClr>
              <a:buSzPct val="75000"/>
              <a:buFont typeface="Wingdings" pitchFamily="2" charset="2"/>
              <a:buChar char="v"/>
            </a:pPr>
            <a:r>
              <a:rPr lang="th-TH" sz="3600" dirty="0" smtClean="0">
                <a:solidFill>
                  <a:srgbClr val="292929"/>
                </a:solidFill>
                <a:latin typeface="Angsana New" pitchFamily="18" charset="-34"/>
                <a:cs typeface="Angsana New" pitchFamily="18" charset="-34"/>
              </a:rPr>
              <a:t> ป้ายบอกข้อมูลที่ดึงดูดความสนใจ และปรับเปลี่ยน</a:t>
            </a:r>
            <a:r>
              <a:rPr lang="th-TH" sz="3600" dirty="0">
                <a:solidFill>
                  <a:srgbClr val="292929"/>
                </a:solidFill>
                <a:latin typeface="Angsana New" pitchFamily="18" charset="-34"/>
                <a:cs typeface="Angsana New" pitchFamily="18" charset="-34"/>
              </a:rPr>
              <a:t>อยู่เรื่อยๆ</a:t>
            </a:r>
          </a:p>
          <a:p>
            <a:pPr>
              <a:buClr>
                <a:srgbClr val="FF0000"/>
              </a:buClr>
              <a:buSzPct val="75000"/>
              <a:buFont typeface="Wingdings" pitchFamily="2" charset="2"/>
              <a:buChar char="v"/>
            </a:pPr>
            <a:r>
              <a:rPr lang="th-TH" sz="3600" dirty="0">
                <a:solidFill>
                  <a:srgbClr val="292929"/>
                </a:solidFill>
                <a:latin typeface="Angsana New" pitchFamily="18" charset="-34"/>
                <a:cs typeface="Angsana New" pitchFamily="18" charset="-34"/>
              </a:rPr>
              <a:t> สอดคล้องกับเทศกาล</a:t>
            </a:r>
          </a:p>
          <a:p>
            <a:pPr>
              <a:buClr>
                <a:srgbClr val="FF0000"/>
              </a:buClr>
              <a:buSzPct val="75000"/>
              <a:buFont typeface="Wingdings" pitchFamily="2" charset="2"/>
              <a:buChar char="v"/>
            </a:pPr>
            <a:r>
              <a:rPr lang="th-TH" sz="3600" dirty="0">
                <a:solidFill>
                  <a:srgbClr val="292929"/>
                </a:solidFill>
                <a:latin typeface="Angsana New" pitchFamily="18" charset="-34"/>
                <a:cs typeface="Angsana New" pitchFamily="18" charset="-34"/>
              </a:rPr>
              <a:t> สร้างสิ่งดึงดูดสายตาลูกค้า</a:t>
            </a:r>
          </a:p>
          <a:p>
            <a:pPr>
              <a:buClr>
                <a:srgbClr val="FF0000"/>
              </a:buClr>
              <a:buSzPct val="75000"/>
              <a:buFont typeface="Wingdings" pitchFamily="2" charset="2"/>
              <a:buChar char="v"/>
            </a:pPr>
            <a:r>
              <a:rPr lang="th-TH" sz="3600" dirty="0">
                <a:solidFill>
                  <a:srgbClr val="292929"/>
                </a:solidFill>
                <a:latin typeface="Angsana New" pitchFamily="18" charset="-34"/>
                <a:cs typeface="Angsana New" pitchFamily="18" charset="-34"/>
              </a:rPr>
              <a:t> วัสดุ อุปกรณ์ ประกอบที่ไม่ใช่สินค้า</a:t>
            </a:r>
          </a:p>
          <a:p>
            <a:pPr>
              <a:buClr>
                <a:srgbClr val="FF0000"/>
              </a:buClr>
              <a:buSzPct val="75000"/>
              <a:buFont typeface="Wingdings" pitchFamily="2" charset="2"/>
              <a:buChar char="v"/>
            </a:pPr>
            <a:endParaRPr lang="th-TH" sz="3600" dirty="0">
              <a:solidFill>
                <a:srgbClr val="29292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 advAuto="50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nip Same Side Corner Rectangle 14"/>
          <p:cNvSpPr/>
          <p:nvPr/>
        </p:nvSpPr>
        <p:spPr>
          <a:xfrm>
            <a:off x="571472" y="3429000"/>
            <a:ext cx="2214578" cy="2643206"/>
          </a:xfrm>
          <a:prstGeom prst="snip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Oval 9"/>
          <p:cNvSpPr/>
          <p:nvPr/>
        </p:nvSpPr>
        <p:spPr>
          <a:xfrm>
            <a:off x="3571868" y="1928802"/>
            <a:ext cx="1928826" cy="185738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5786446" y="2563813"/>
            <a:ext cx="360363" cy="431800"/>
          </a:xfrm>
          <a:prstGeom prst="right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th-TH" sz="380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9" name="Text Box 36"/>
          <p:cNvSpPr txBox="1">
            <a:spLocks noChangeArrowheads="1"/>
          </p:cNvSpPr>
          <p:nvPr/>
        </p:nvSpPr>
        <p:spPr bwMode="auto">
          <a:xfrm>
            <a:off x="3428992" y="2500306"/>
            <a:ext cx="214314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   </a:t>
            </a:r>
            <a:r>
              <a:rPr lang="th-TH" sz="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จุดให้บริการ</a:t>
            </a:r>
            <a:endParaRPr lang="th-TH" sz="3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11" name="AutoShape 27"/>
          <p:cNvSpPr>
            <a:spLocks noChangeArrowheads="1"/>
          </p:cNvSpPr>
          <p:nvPr/>
        </p:nvSpPr>
        <p:spPr bwMode="auto">
          <a:xfrm rot="10800000">
            <a:off x="2928927" y="2571744"/>
            <a:ext cx="360363" cy="431800"/>
          </a:xfrm>
          <a:prstGeom prst="right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th-TH" sz="3800"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19458" name="Picture 2" descr="http://stu.wisut.org/work/project51/553/solve55.files/image00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357298"/>
            <a:ext cx="1733550" cy="16764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4348" y="3525284"/>
            <a:ext cx="192882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ผู้ให้บริการ</a:t>
            </a:r>
          </a:p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เชี่ยวชาญ</a:t>
            </a:r>
          </a:p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เชื่อมั่น</a:t>
            </a:r>
          </a:p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คิดดี</a:t>
            </a:r>
          </a:p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มีคุณค่า</a:t>
            </a:r>
          </a:p>
        </p:txBody>
      </p:sp>
      <p:sp>
        <p:nvSpPr>
          <p:cNvPr id="16" name="Snip Same Side Corner Rectangle 15"/>
          <p:cNvSpPr/>
          <p:nvPr/>
        </p:nvSpPr>
        <p:spPr>
          <a:xfrm>
            <a:off x="6146809" y="3429000"/>
            <a:ext cx="2214578" cy="2643206"/>
          </a:xfrm>
          <a:prstGeom prst="snip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TextBox 16"/>
          <p:cNvSpPr txBox="1"/>
          <p:nvPr/>
        </p:nvSpPr>
        <p:spPr>
          <a:xfrm>
            <a:off x="6289685" y="3596722"/>
            <a:ext cx="214314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ผู้รับบริการ</a:t>
            </a:r>
          </a:p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เดือดร้อน</a:t>
            </a:r>
          </a:p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คาดหวัง</a:t>
            </a:r>
          </a:p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แนวความคิด</a:t>
            </a:r>
          </a:p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ธรรมชาติมนุษย์</a:t>
            </a:r>
          </a:p>
        </p:txBody>
      </p:sp>
      <p:pic>
        <p:nvPicPr>
          <p:cNvPr id="19460" name="Picture 4" descr="http://www.oknation.net/blog/home/blog_data/126/37126/images/Jeep/question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82110" y="1142984"/>
            <a:ext cx="1593525" cy="1928826"/>
          </a:xfrm>
          <a:prstGeom prst="rect">
            <a:avLst/>
          </a:prstGeom>
        </p:spPr>
      </p:pic>
      <p:sp>
        <p:nvSpPr>
          <p:cNvPr id="20" name="Snip Same Side Corner Rectangle 19"/>
          <p:cNvSpPr/>
          <p:nvPr/>
        </p:nvSpPr>
        <p:spPr>
          <a:xfrm>
            <a:off x="3509954" y="438128"/>
            <a:ext cx="2205054" cy="1419236"/>
          </a:xfrm>
          <a:prstGeom prst="snip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TextBox 20"/>
          <p:cNvSpPr txBox="1"/>
          <p:nvPr/>
        </p:nvSpPr>
        <p:spPr>
          <a:xfrm>
            <a:off x="3795706" y="472369"/>
            <a:ext cx="15621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เหตุการณ์</a:t>
            </a:r>
          </a:p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มาตรฐาน</a:t>
            </a:r>
          </a:p>
          <a:p>
            <a:pPr marL="360000" indent="-360000">
              <a:spcBef>
                <a:spcPct val="0"/>
              </a:spcBef>
              <a:buClr>
                <a:srgbClr val="FF0000"/>
              </a:buClr>
              <a:buSzPct val="60000"/>
              <a:buBlip>
                <a:blip r:embed="rId4"/>
              </a:buBlip>
              <a:defRPr/>
            </a:pPr>
            <a:r>
              <a:rPr lang="th-TH" sz="2800" kern="0" dirty="0" smtClean="0">
                <a:latin typeface="AngsanaUPC" pitchFamily="18" charset="-34"/>
                <a:cs typeface="AngsanaUPC" pitchFamily="18" charset="-34"/>
              </a:rPr>
              <a:t>เหมาะสม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4" grpId="0" animBg="1"/>
      <p:bldP spid="9" grpId="0"/>
      <p:bldP spid="11" grpId="0" animBg="1"/>
      <p:bldP spid="14" grpId="0"/>
      <p:bldP spid="16" grpId="0" animBg="1"/>
      <p:bldP spid="17" grpId="0"/>
      <p:bldP spid="20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928794" y="779448"/>
            <a:ext cx="5319713" cy="64928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h-TH" sz="4800" b="1" i="1" kern="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UPC" pitchFamily="18" charset="-34"/>
                <a:ea typeface="+mj-ea"/>
                <a:cs typeface="AngsanaUPC" pitchFamily="18" charset="-34"/>
              </a:rPr>
              <a:t>ความเชื่อมั่นสร้างได้ด้วย</a:t>
            </a:r>
            <a:r>
              <a:rPr lang="th-TH" sz="4800" b="1" i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UPC" pitchFamily="18" charset="-34"/>
                <a:ea typeface="+mj-ea"/>
                <a:cs typeface="AngsanaUPC" pitchFamily="18" charset="-34"/>
              </a:rPr>
              <a:t>ตัวเอง </a:t>
            </a:r>
            <a:endParaRPr lang="th-TH" sz="4800" b="1" i="1" kern="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gsanaUPC" pitchFamily="18" charset="-34"/>
              <a:ea typeface="+mj-ea"/>
              <a:cs typeface="AngsanaUPC" pitchFamily="18" charset="-34"/>
            </a:endParaRP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1714480" y="1698628"/>
            <a:ext cx="5913438" cy="423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indent="-742950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ทำปัจจุบันให้ดีที่สุดและต่อเนื่อง</a:t>
            </a:r>
          </a:p>
          <a:p>
            <a:pPr marL="742950" indent="-742950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ทิ้งอดีตไว้เบื้องหลัง</a:t>
            </a:r>
          </a:p>
          <a:p>
            <a:pPr marL="742950" indent="-742950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อย่าทำให้คุณตกต่ำ</a:t>
            </a:r>
          </a:p>
          <a:p>
            <a:pPr marL="742950" indent="-742950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รู้จักจุดแข็งของคุณ</a:t>
            </a:r>
          </a:p>
          <a:p>
            <a:pPr marL="742950" indent="-742950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ทางเลือกเป็นของคุณ</a:t>
            </a:r>
          </a:p>
          <a:p>
            <a:pPr marL="742950" indent="-742950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คุณต้องเปลี่ยนแปลง</a:t>
            </a:r>
          </a:p>
          <a:p>
            <a:pPr marL="742950" indent="-742950">
              <a:buClr>
                <a:srgbClr val="FF0000"/>
              </a:buClr>
              <a:buSzPct val="60000"/>
              <a:buBlip>
                <a:blip r:embed="rId3"/>
              </a:buBlip>
            </a:pPr>
            <a:r>
              <a:rPr lang="th-TH" sz="3800" dirty="0">
                <a:latin typeface="AngsanaUPC" pitchFamily="18" charset="-34"/>
                <a:cs typeface="AngsanaUPC" pitchFamily="18" charset="-34"/>
              </a:rPr>
              <a:t>พลังใจของคุณ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3367127" y="4497181"/>
            <a:ext cx="127631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600" b="1" dirty="0" smtClean="0">
                <a:solidFill>
                  <a:srgbClr val="0000CC"/>
                </a:solidFill>
                <a:cs typeface="Angsana New" pitchFamily="18" charset="-34"/>
              </a:rPr>
              <a:t>สวัสดีค่ะ</a:t>
            </a:r>
            <a:endParaRPr lang="th-TH" sz="3600" b="1" dirty="0">
              <a:solidFill>
                <a:srgbClr val="0000CC"/>
              </a:solidFill>
              <a:cs typeface="Angsana New" pitchFamily="18" charset="-34"/>
            </a:endParaRPr>
          </a:p>
        </p:txBody>
      </p:sp>
      <p:pic>
        <p:nvPicPr>
          <p:cNvPr id="6" name="Picture 8" descr="the-pink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7450" y="3860800"/>
            <a:ext cx="2490788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1368425" y="796925"/>
            <a:ext cx="7775575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th-TH" sz="4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ผู้ให้บริการคุณภาพ...</a:t>
            </a: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1692275" y="1196975"/>
            <a:ext cx="74517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lnSpc>
                <a:spcPct val="150000"/>
              </a:lnSpc>
              <a:defRPr/>
            </a:pPr>
            <a:r>
              <a:rPr lang="th-TH" sz="4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เชื่อมั่น, คิดบวก, เห็นคุณค่าในตัวเอง</a:t>
            </a:r>
          </a:p>
          <a:p>
            <a:pPr algn="ctr">
              <a:lnSpc>
                <a:spcPct val="150000"/>
              </a:lnSpc>
              <a:defRPr/>
            </a:pPr>
            <a:r>
              <a:rPr lang="th-TH" sz="4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และรักในการให้บริการ...ด้วยหัวใจบริการ</a:t>
            </a:r>
          </a:p>
          <a:p>
            <a:pPr algn="ctr">
              <a:lnSpc>
                <a:spcPct val="150000"/>
              </a:lnSpc>
              <a:defRPr/>
            </a:pPr>
            <a:endParaRPr lang="th-TH" sz="48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14546" y="5715015"/>
            <a:ext cx="350046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th-TH" sz="2400" dirty="0" smtClean="0"/>
              <a:t>http://www.</a:t>
            </a:r>
            <a:r>
              <a:rPr lang="en-US" sz="2400" dirty="0" smtClean="0"/>
              <a:t>coach-air.net</a:t>
            </a:r>
            <a:endParaRPr lang="th-TH" sz="2400" dirty="0" smtClean="0"/>
          </a:p>
        </p:txBody>
      </p:sp>
      <p:pic>
        <p:nvPicPr>
          <p:cNvPr id="10" name="Picture 2" descr="http://www.coach-air.net/images/index2_0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</a:blip>
          <a:srcRect l="10776" t="17685" r="74139" b="18290"/>
          <a:stretch>
            <a:fillRect/>
          </a:stretch>
        </p:blipFill>
        <p:spPr bwMode="auto">
          <a:xfrm>
            <a:off x="5715040" y="5643578"/>
            <a:ext cx="785786" cy="78583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672</TotalTime>
  <Words>586</Words>
  <Application>Microsoft Office PowerPoint</Application>
  <PresentationFormat>On-screen Show (4:3)</PresentationFormat>
  <Paragraphs>120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Default Theme</vt:lpstr>
      <vt:lpstr>106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เทคนิคการจัดข้อมูลสื่อสารการให้บริการ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Bow</dc:creator>
  <cp:lastModifiedBy>win8</cp:lastModifiedBy>
  <cp:revision>96</cp:revision>
  <dcterms:created xsi:type="dcterms:W3CDTF">2014-05-07T02:50:19Z</dcterms:created>
  <dcterms:modified xsi:type="dcterms:W3CDTF">2015-04-21T09:25:00Z</dcterms:modified>
</cp:coreProperties>
</file>